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7"/>
  </p:notesMasterIdLst>
  <p:sldIdLst>
    <p:sldId id="965" r:id="rId3"/>
    <p:sldId id="964" r:id="rId4"/>
    <p:sldId id="960" r:id="rId5"/>
    <p:sldId id="966" r:id="rId6"/>
    <p:sldId id="967" r:id="rId7"/>
    <p:sldId id="968" r:id="rId8"/>
    <p:sldId id="969" r:id="rId9"/>
    <p:sldId id="970" r:id="rId10"/>
    <p:sldId id="971" r:id="rId11"/>
    <p:sldId id="972" r:id="rId12"/>
    <p:sldId id="973" r:id="rId13"/>
    <p:sldId id="974" r:id="rId14"/>
    <p:sldId id="975" r:id="rId15"/>
    <p:sldId id="9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32" autoAdjust="0"/>
    <p:restoredTop sz="93792" autoAdjust="0"/>
  </p:normalViewPr>
  <p:slideViewPr>
    <p:cSldViewPr snapToGrid="0" snapToObjects="1">
      <p:cViewPr varScale="1">
        <p:scale>
          <a:sx n="63" d="100"/>
          <a:sy n="63" d="100"/>
        </p:scale>
        <p:origin x="72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AC090F-C679-024B-AB95-C7DEB310AD5B}" type="datetimeFigureOut">
              <a:rPr lang="en-US" smtClean="0"/>
              <a:t>5/3/2021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93524A-DEA6-8742-9ED9-B49FB1BB4A42}" type="slidenum">
              <a:rPr lang="en-US" smtClean="0"/>
              <a:t>‹#›</a:t>
            </a:fld>
            <a:endParaRPr lang="en-US"/>
          </a:p>
        </p:txBody>
      </p:sp>
    </p:spTree>
    <p:extLst>
      <p:ext uri="{BB962C8B-B14F-4D97-AF65-F5344CB8AC3E}">
        <p14:creationId xmlns:p14="http://schemas.microsoft.com/office/powerpoint/2010/main" val="1633868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1</a:t>
            </a:fld>
            <a:endParaRPr lang="en-US"/>
          </a:p>
        </p:txBody>
      </p:sp>
    </p:spTree>
    <p:extLst>
      <p:ext uri="{BB962C8B-B14F-4D97-AF65-F5344CB8AC3E}">
        <p14:creationId xmlns:p14="http://schemas.microsoft.com/office/powerpoint/2010/main" val="3061059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10</a:t>
            </a:fld>
            <a:endParaRPr lang="en-US"/>
          </a:p>
        </p:txBody>
      </p:sp>
    </p:spTree>
    <p:extLst>
      <p:ext uri="{BB962C8B-B14F-4D97-AF65-F5344CB8AC3E}">
        <p14:creationId xmlns:p14="http://schemas.microsoft.com/office/powerpoint/2010/main" val="3632485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11</a:t>
            </a:fld>
            <a:endParaRPr lang="en-US"/>
          </a:p>
        </p:txBody>
      </p:sp>
    </p:spTree>
    <p:extLst>
      <p:ext uri="{BB962C8B-B14F-4D97-AF65-F5344CB8AC3E}">
        <p14:creationId xmlns:p14="http://schemas.microsoft.com/office/powerpoint/2010/main" val="1834697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12</a:t>
            </a:fld>
            <a:endParaRPr lang="en-US"/>
          </a:p>
        </p:txBody>
      </p:sp>
    </p:spTree>
    <p:extLst>
      <p:ext uri="{BB962C8B-B14F-4D97-AF65-F5344CB8AC3E}">
        <p14:creationId xmlns:p14="http://schemas.microsoft.com/office/powerpoint/2010/main" val="1144371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13</a:t>
            </a:fld>
            <a:endParaRPr lang="en-US"/>
          </a:p>
        </p:txBody>
      </p:sp>
    </p:spTree>
    <p:extLst>
      <p:ext uri="{BB962C8B-B14F-4D97-AF65-F5344CB8AC3E}">
        <p14:creationId xmlns:p14="http://schemas.microsoft.com/office/powerpoint/2010/main" val="1552846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14</a:t>
            </a:fld>
            <a:endParaRPr lang="en-US"/>
          </a:p>
        </p:txBody>
      </p:sp>
    </p:spTree>
    <p:extLst>
      <p:ext uri="{BB962C8B-B14F-4D97-AF65-F5344CB8AC3E}">
        <p14:creationId xmlns:p14="http://schemas.microsoft.com/office/powerpoint/2010/main" val="4200590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2</a:t>
            </a:fld>
            <a:endParaRPr lang="en-US"/>
          </a:p>
        </p:txBody>
      </p:sp>
    </p:spTree>
    <p:extLst>
      <p:ext uri="{BB962C8B-B14F-4D97-AF65-F5344CB8AC3E}">
        <p14:creationId xmlns:p14="http://schemas.microsoft.com/office/powerpoint/2010/main" val="591606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3</a:t>
            </a:fld>
            <a:endParaRPr lang="en-US"/>
          </a:p>
        </p:txBody>
      </p:sp>
    </p:spTree>
    <p:extLst>
      <p:ext uri="{BB962C8B-B14F-4D97-AF65-F5344CB8AC3E}">
        <p14:creationId xmlns:p14="http://schemas.microsoft.com/office/powerpoint/2010/main" val="1392245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4</a:t>
            </a:fld>
            <a:endParaRPr lang="en-US"/>
          </a:p>
        </p:txBody>
      </p:sp>
    </p:spTree>
    <p:extLst>
      <p:ext uri="{BB962C8B-B14F-4D97-AF65-F5344CB8AC3E}">
        <p14:creationId xmlns:p14="http://schemas.microsoft.com/office/powerpoint/2010/main" val="3844908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5</a:t>
            </a:fld>
            <a:endParaRPr lang="en-US"/>
          </a:p>
        </p:txBody>
      </p:sp>
    </p:spTree>
    <p:extLst>
      <p:ext uri="{BB962C8B-B14F-4D97-AF65-F5344CB8AC3E}">
        <p14:creationId xmlns:p14="http://schemas.microsoft.com/office/powerpoint/2010/main" val="4019163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6</a:t>
            </a:fld>
            <a:endParaRPr lang="en-US"/>
          </a:p>
        </p:txBody>
      </p:sp>
    </p:spTree>
    <p:extLst>
      <p:ext uri="{BB962C8B-B14F-4D97-AF65-F5344CB8AC3E}">
        <p14:creationId xmlns:p14="http://schemas.microsoft.com/office/powerpoint/2010/main" val="3865792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7</a:t>
            </a:fld>
            <a:endParaRPr lang="en-US"/>
          </a:p>
        </p:txBody>
      </p:sp>
    </p:spTree>
    <p:extLst>
      <p:ext uri="{BB962C8B-B14F-4D97-AF65-F5344CB8AC3E}">
        <p14:creationId xmlns:p14="http://schemas.microsoft.com/office/powerpoint/2010/main" val="1728016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8</a:t>
            </a:fld>
            <a:endParaRPr lang="en-US"/>
          </a:p>
        </p:txBody>
      </p:sp>
    </p:spTree>
    <p:extLst>
      <p:ext uri="{BB962C8B-B14F-4D97-AF65-F5344CB8AC3E}">
        <p14:creationId xmlns:p14="http://schemas.microsoft.com/office/powerpoint/2010/main" val="4081275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9</a:t>
            </a:fld>
            <a:endParaRPr lang="en-US"/>
          </a:p>
        </p:txBody>
      </p:sp>
    </p:spTree>
    <p:extLst>
      <p:ext uri="{BB962C8B-B14F-4D97-AF65-F5344CB8AC3E}">
        <p14:creationId xmlns:p14="http://schemas.microsoft.com/office/powerpoint/2010/main" val="2573107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B2511-DC4E-E449-987A-616A99443D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F272CA-1F54-4944-B972-667CF00A9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8E2608-F6F3-0D40-B319-3A575802CDED}"/>
              </a:ext>
            </a:extLst>
          </p:cNvPr>
          <p:cNvSpPr>
            <a:spLocks noGrp="1"/>
          </p:cNvSpPr>
          <p:nvPr>
            <p:ph type="dt" sz="half" idx="10"/>
          </p:nvPr>
        </p:nvSpPr>
        <p:spPr/>
        <p:txBody>
          <a:bodyPr/>
          <a:lstStyle/>
          <a:p>
            <a:fld id="{542D2F64-0897-A04A-AA77-5D82360CF721}" type="datetimeFigureOut">
              <a:rPr lang="en-US" smtClean="0"/>
              <a:t>5/3/2021</a:t>
            </a:fld>
            <a:endParaRPr lang="en-US"/>
          </a:p>
        </p:txBody>
      </p:sp>
      <p:sp>
        <p:nvSpPr>
          <p:cNvPr id="5" name="Footer Placeholder 4">
            <a:extLst>
              <a:ext uri="{FF2B5EF4-FFF2-40B4-BE49-F238E27FC236}">
                <a16:creationId xmlns:a16="http://schemas.microsoft.com/office/drawing/2014/main" id="{48E66627-97AE-2441-9CE4-00921F9CD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09673-6F00-7042-9ABE-F03C70037E75}"/>
              </a:ext>
            </a:extLst>
          </p:cNvPr>
          <p:cNvSpPr>
            <a:spLocks noGrp="1"/>
          </p:cNvSpPr>
          <p:nvPr>
            <p:ph type="sldNum" sz="quarter" idx="12"/>
          </p:nvPr>
        </p:nvSpPr>
        <p:spPr/>
        <p:txBody>
          <a:bodyPr/>
          <a:lstStyle/>
          <a:p>
            <a:fld id="{3630EA7E-F317-B944-BF8E-9761D27CD8FA}" type="slidenum">
              <a:rPr lang="en-US" smtClean="0"/>
              <a:t>‹#›</a:t>
            </a:fld>
            <a:endParaRPr lang="en-US"/>
          </a:p>
        </p:txBody>
      </p:sp>
    </p:spTree>
    <p:extLst>
      <p:ext uri="{BB962C8B-B14F-4D97-AF65-F5344CB8AC3E}">
        <p14:creationId xmlns:p14="http://schemas.microsoft.com/office/powerpoint/2010/main" val="1776682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5F973-C6A1-F141-8034-B6523AE7BC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2E9E45-3582-1B41-AE9E-BA59DAB61B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61AE-8CB4-3F4F-8032-4D433D4A66DF}"/>
              </a:ext>
            </a:extLst>
          </p:cNvPr>
          <p:cNvSpPr>
            <a:spLocks noGrp="1"/>
          </p:cNvSpPr>
          <p:nvPr>
            <p:ph type="dt" sz="half" idx="10"/>
          </p:nvPr>
        </p:nvSpPr>
        <p:spPr/>
        <p:txBody>
          <a:bodyPr/>
          <a:lstStyle/>
          <a:p>
            <a:fld id="{542D2F64-0897-A04A-AA77-5D82360CF721}" type="datetimeFigureOut">
              <a:rPr lang="en-US" smtClean="0"/>
              <a:t>5/3/2021</a:t>
            </a:fld>
            <a:endParaRPr lang="en-US"/>
          </a:p>
        </p:txBody>
      </p:sp>
      <p:sp>
        <p:nvSpPr>
          <p:cNvPr id="5" name="Footer Placeholder 4">
            <a:extLst>
              <a:ext uri="{FF2B5EF4-FFF2-40B4-BE49-F238E27FC236}">
                <a16:creationId xmlns:a16="http://schemas.microsoft.com/office/drawing/2014/main" id="{7E2F9DC8-B751-7045-9D1B-8AFE170BF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11FEA4-C7CE-9A46-8A95-BA498D66D6C5}"/>
              </a:ext>
            </a:extLst>
          </p:cNvPr>
          <p:cNvSpPr>
            <a:spLocks noGrp="1"/>
          </p:cNvSpPr>
          <p:nvPr>
            <p:ph type="sldNum" sz="quarter" idx="12"/>
          </p:nvPr>
        </p:nvSpPr>
        <p:spPr/>
        <p:txBody>
          <a:bodyPr/>
          <a:lstStyle/>
          <a:p>
            <a:fld id="{3630EA7E-F317-B944-BF8E-9761D27CD8FA}" type="slidenum">
              <a:rPr lang="en-US" smtClean="0"/>
              <a:t>‹#›</a:t>
            </a:fld>
            <a:endParaRPr lang="en-US"/>
          </a:p>
        </p:txBody>
      </p:sp>
    </p:spTree>
    <p:extLst>
      <p:ext uri="{BB962C8B-B14F-4D97-AF65-F5344CB8AC3E}">
        <p14:creationId xmlns:p14="http://schemas.microsoft.com/office/powerpoint/2010/main" val="2767508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ABA6F0-35AB-4545-8384-33D40E0C20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C26E30-FF65-E94F-8155-D3529D8A5F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349B6B-DD10-E240-B11F-AD7BF7DE0896}"/>
              </a:ext>
            </a:extLst>
          </p:cNvPr>
          <p:cNvSpPr>
            <a:spLocks noGrp="1"/>
          </p:cNvSpPr>
          <p:nvPr>
            <p:ph type="dt" sz="half" idx="10"/>
          </p:nvPr>
        </p:nvSpPr>
        <p:spPr/>
        <p:txBody>
          <a:bodyPr/>
          <a:lstStyle/>
          <a:p>
            <a:fld id="{542D2F64-0897-A04A-AA77-5D82360CF721}" type="datetimeFigureOut">
              <a:rPr lang="en-US" smtClean="0"/>
              <a:t>5/3/2021</a:t>
            </a:fld>
            <a:endParaRPr lang="en-US"/>
          </a:p>
        </p:txBody>
      </p:sp>
      <p:sp>
        <p:nvSpPr>
          <p:cNvPr id="5" name="Footer Placeholder 4">
            <a:extLst>
              <a:ext uri="{FF2B5EF4-FFF2-40B4-BE49-F238E27FC236}">
                <a16:creationId xmlns:a16="http://schemas.microsoft.com/office/drawing/2014/main" id="{6B2563F2-DBC4-4F48-BAF4-B1D4B32EF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D9495-8DDC-4B42-A42B-EE7AB893BE8F}"/>
              </a:ext>
            </a:extLst>
          </p:cNvPr>
          <p:cNvSpPr>
            <a:spLocks noGrp="1"/>
          </p:cNvSpPr>
          <p:nvPr>
            <p:ph type="sldNum" sz="quarter" idx="12"/>
          </p:nvPr>
        </p:nvSpPr>
        <p:spPr/>
        <p:txBody>
          <a:bodyPr/>
          <a:lstStyle/>
          <a:p>
            <a:fld id="{3630EA7E-F317-B944-BF8E-9761D27CD8FA}" type="slidenum">
              <a:rPr lang="en-US" smtClean="0"/>
              <a:t>‹#›</a:t>
            </a:fld>
            <a:endParaRPr lang="en-US"/>
          </a:p>
        </p:txBody>
      </p:sp>
    </p:spTree>
    <p:extLst>
      <p:ext uri="{BB962C8B-B14F-4D97-AF65-F5344CB8AC3E}">
        <p14:creationId xmlns:p14="http://schemas.microsoft.com/office/powerpoint/2010/main" val="2945396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0CC7-6439-442C-A668-ED9677CEFF4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D3FB680-60E9-48C0-83ED-7F6503A93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FF9516F-CADE-4302-A9F4-67A1E650046D}"/>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03/05/2021</a:t>
            </a:fld>
            <a:endParaRPr lang="en-GB" dirty="0"/>
          </a:p>
        </p:txBody>
      </p:sp>
      <p:sp>
        <p:nvSpPr>
          <p:cNvPr id="6" name="Slide Number Placeholder 5">
            <a:extLst>
              <a:ext uri="{FF2B5EF4-FFF2-40B4-BE49-F238E27FC236}">
                <a16:creationId xmlns:a16="http://schemas.microsoft.com/office/drawing/2014/main" id="{799C5AC7-F3A0-4E92-95CD-34920B328FA6}"/>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1420827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Al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0CC7-6439-442C-A668-ED9677CEFF4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D3FB680-60E9-48C0-83ED-7F6503A93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Date Placeholder 3">
            <a:extLst>
              <a:ext uri="{FF2B5EF4-FFF2-40B4-BE49-F238E27FC236}">
                <a16:creationId xmlns:a16="http://schemas.microsoft.com/office/drawing/2014/main" id="{F8D94926-C48F-4142-83F9-AE5735E72AA5}"/>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03/05/2021</a:t>
            </a:fld>
            <a:endParaRPr lang="en-GB" dirty="0"/>
          </a:p>
        </p:txBody>
      </p:sp>
      <p:sp>
        <p:nvSpPr>
          <p:cNvPr id="8" name="Slide Number Placeholder 5">
            <a:extLst>
              <a:ext uri="{FF2B5EF4-FFF2-40B4-BE49-F238E27FC236}">
                <a16:creationId xmlns:a16="http://schemas.microsoft.com/office/drawing/2014/main" id="{8E7FBBC4-6FC5-4D45-BDC3-EFDD32E9C11A}"/>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2593475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D243D-A234-4006-B426-8125C53CD71F}"/>
              </a:ext>
            </a:extLst>
          </p:cNvPr>
          <p:cNvSpPr>
            <a:spLocks noGrp="1"/>
          </p:cNvSpPr>
          <p:nvPr>
            <p:ph type="title"/>
          </p:nvPr>
        </p:nvSpPr>
        <p:spPr>
          <a:xfrm>
            <a:off x="838199" y="365125"/>
            <a:ext cx="93600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E35028-51CB-4F03-835E-FD94846F8B39}"/>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Date Placeholder 3">
            <a:extLst>
              <a:ext uri="{FF2B5EF4-FFF2-40B4-BE49-F238E27FC236}">
                <a16:creationId xmlns:a16="http://schemas.microsoft.com/office/drawing/2014/main" id="{CE0D9699-0066-40BE-B82C-AAE0397D6FC0}"/>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03/05/2021</a:t>
            </a:fld>
            <a:endParaRPr lang="en-GB" dirty="0"/>
          </a:p>
        </p:txBody>
      </p:sp>
      <p:sp>
        <p:nvSpPr>
          <p:cNvPr id="10" name="Slide Number Placeholder 5">
            <a:extLst>
              <a:ext uri="{FF2B5EF4-FFF2-40B4-BE49-F238E27FC236}">
                <a16:creationId xmlns:a16="http://schemas.microsoft.com/office/drawing/2014/main" id="{8EB25FBF-7A97-45C7-AC28-E102F9DE33CC}"/>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3470828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B407F-6DD0-43E7-AB52-0E3438CEE9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D47DA9F-4C10-4437-A3DB-645394F69B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A2EC186E-90D2-40A9-9E78-DEED86DF3B25}"/>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03/05/2021</a:t>
            </a:fld>
            <a:endParaRPr lang="en-GB" dirty="0"/>
          </a:p>
        </p:txBody>
      </p:sp>
      <p:sp>
        <p:nvSpPr>
          <p:cNvPr id="9" name="Slide Number Placeholder 5">
            <a:extLst>
              <a:ext uri="{FF2B5EF4-FFF2-40B4-BE49-F238E27FC236}">
                <a16:creationId xmlns:a16="http://schemas.microsoft.com/office/drawing/2014/main" id="{642BE60D-4092-45CC-9F0A-17D9BEF85202}"/>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553484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Al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B407F-6DD0-43E7-AB52-0E3438CEE9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4D47DA9F-4C10-4437-A3DB-645394F69B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D891EDC4-209D-4F5D-A964-F576C95F75F3}"/>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03/05/2021</a:t>
            </a:fld>
            <a:endParaRPr lang="en-GB" dirty="0"/>
          </a:p>
        </p:txBody>
      </p:sp>
      <p:sp>
        <p:nvSpPr>
          <p:cNvPr id="8" name="Slide Number Placeholder 5">
            <a:extLst>
              <a:ext uri="{FF2B5EF4-FFF2-40B4-BE49-F238E27FC236}">
                <a16:creationId xmlns:a16="http://schemas.microsoft.com/office/drawing/2014/main" id="{033E02AA-043D-44A5-88A7-1DB85B5BBAB9}"/>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3470369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Alt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B407F-6DD0-43E7-AB52-0E3438CEE9C7}"/>
              </a:ext>
            </a:extLst>
          </p:cNvPr>
          <p:cNvSpPr>
            <a:spLocks noGrp="1"/>
          </p:cNvSpPr>
          <p:nvPr>
            <p:ph type="title"/>
          </p:nvPr>
        </p:nvSpPr>
        <p:spPr>
          <a:xfrm>
            <a:off x="831850" y="2512291"/>
            <a:ext cx="10515600" cy="2052000"/>
          </a:xfrm>
          <a:prstGeom prst="rect">
            <a:avLst/>
          </a:prstGeom>
        </p:spPr>
        <p:txBody>
          <a:bodyPr anchor="b"/>
          <a:lstStyle>
            <a:lvl1pPr>
              <a:defRPr sz="60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4D47DA9F-4C10-4437-A3DB-645394F69B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1BE45119-BBF2-4958-AA52-CE78A4C570C8}"/>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03/05/2021</a:t>
            </a:fld>
            <a:endParaRPr lang="en-GB" dirty="0"/>
          </a:p>
        </p:txBody>
      </p:sp>
      <p:sp>
        <p:nvSpPr>
          <p:cNvPr id="8" name="Slide Number Placeholder 5">
            <a:extLst>
              <a:ext uri="{FF2B5EF4-FFF2-40B4-BE49-F238E27FC236}">
                <a16:creationId xmlns:a16="http://schemas.microsoft.com/office/drawing/2014/main" id="{C73EC5DD-95A2-4491-8B09-4A3B94B8A915}"/>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2100864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5C75F0-63E0-47B1-92D8-9301E947EB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855E9BA-0968-4051-87F3-BC74272EF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AA0E7FB1-0AAF-4F0E-AF6B-B845FCB483B7}"/>
              </a:ext>
            </a:extLst>
          </p:cNvPr>
          <p:cNvSpPr>
            <a:spLocks noGrp="1"/>
          </p:cNvSpPr>
          <p:nvPr>
            <p:ph type="title"/>
          </p:nvPr>
        </p:nvSpPr>
        <p:spPr>
          <a:xfrm>
            <a:off x="838199" y="365125"/>
            <a:ext cx="9360000" cy="1325563"/>
          </a:xfrm>
          <a:prstGeom prst="rect">
            <a:avLst/>
          </a:prstGeom>
        </p:spPr>
        <p:txBody>
          <a:bodyPr/>
          <a:lstStyle/>
          <a:p>
            <a:r>
              <a:rPr lang="en-US"/>
              <a:t>Click to edit Master title style</a:t>
            </a:r>
            <a:endParaRPr lang="en-GB"/>
          </a:p>
        </p:txBody>
      </p:sp>
      <p:sp>
        <p:nvSpPr>
          <p:cNvPr id="9" name="Date Placeholder 3">
            <a:extLst>
              <a:ext uri="{FF2B5EF4-FFF2-40B4-BE49-F238E27FC236}">
                <a16:creationId xmlns:a16="http://schemas.microsoft.com/office/drawing/2014/main" id="{86226517-502C-4D7D-BA87-76B2F38B9332}"/>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03/05/2021</a:t>
            </a:fld>
            <a:endParaRPr lang="en-GB" dirty="0"/>
          </a:p>
        </p:txBody>
      </p:sp>
      <p:sp>
        <p:nvSpPr>
          <p:cNvPr id="10" name="Slide Number Placeholder 5">
            <a:extLst>
              <a:ext uri="{FF2B5EF4-FFF2-40B4-BE49-F238E27FC236}">
                <a16:creationId xmlns:a16="http://schemas.microsoft.com/office/drawing/2014/main" id="{F0CC57B3-226F-4EE6-AAFD-9D46F5A26533}"/>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1478460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E7F427-8602-464B-B30B-F1B8725EF3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122B50-8406-4EF4-B7DC-4B07807B1A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83039F5-643D-404F-A546-5403765A45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9B7DE2-2778-4F6E-A1FF-3BC7E517D0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43D5D907-8426-469D-B439-AA4896EF07CE}"/>
              </a:ext>
            </a:extLst>
          </p:cNvPr>
          <p:cNvSpPr>
            <a:spLocks noGrp="1"/>
          </p:cNvSpPr>
          <p:nvPr>
            <p:ph type="title"/>
          </p:nvPr>
        </p:nvSpPr>
        <p:spPr>
          <a:xfrm>
            <a:off x="838199" y="365125"/>
            <a:ext cx="9360000" cy="1325563"/>
          </a:xfrm>
          <a:prstGeom prst="rect">
            <a:avLst/>
          </a:prstGeom>
        </p:spPr>
        <p:txBody>
          <a:bodyPr/>
          <a:lstStyle/>
          <a:p>
            <a:r>
              <a:rPr lang="en-US"/>
              <a:t>Click to edit Master title style</a:t>
            </a:r>
            <a:endParaRPr lang="en-GB"/>
          </a:p>
        </p:txBody>
      </p:sp>
      <p:sp>
        <p:nvSpPr>
          <p:cNvPr id="11" name="Date Placeholder 3">
            <a:extLst>
              <a:ext uri="{FF2B5EF4-FFF2-40B4-BE49-F238E27FC236}">
                <a16:creationId xmlns:a16="http://schemas.microsoft.com/office/drawing/2014/main" id="{0E1A35B8-43C9-4A70-B8C3-B5E908F013C3}"/>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03/05/2021</a:t>
            </a:fld>
            <a:endParaRPr lang="en-GB" dirty="0"/>
          </a:p>
        </p:txBody>
      </p:sp>
      <p:sp>
        <p:nvSpPr>
          <p:cNvPr id="12" name="Slide Number Placeholder 5">
            <a:extLst>
              <a:ext uri="{FF2B5EF4-FFF2-40B4-BE49-F238E27FC236}">
                <a16:creationId xmlns:a16="http://schemas.microsoft.com/office/drawing/2014/main" id="{97398ED2-8CB9-4F6A-9F90-9AF1F48FECA3}"/>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1700839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C2519-7526-0E40-85AA-EABBDA89C6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98909-D60E-A043-8EB9-B409F8C9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B8AC0-701B-7346-AD9A-686358C0D864}"/>
              </a:ext>
            </a:extLst>
          </p:cNvPr>
          <p:cNvSpPr>
            <a:spLocks noGrp="1"/>
          </p:cNvSpPr>
          <p:nvPr>
            <p:ph type="dt" sz="half" idx="10"/>
          </p:nvPr>
        </p:nvSpPr>
        <p:spPr/>
        <p:txBody>
          <a:bodyPr/>
          <a:lstStyle/>
          <a:p>
            <a:fld id="{542D2F64-0897-A04A-AA77-5D82360CF721}" type="datetimeFigureOut">
              <a:rPr lang="en-US" smtClean="0"/>
              <a:t>5/3/2021</a:t>
            </a:fld>
            <a:endParaRPr lang="en-US"/>
          </a:p>
        </p:txBody>
      </p:sp>
      <p:sp>
        <p:nvSpPr>
          <p:cNvPr id="5" name="Footer Placeholder 4">
            <a:extLst>
              <a:ext uri="{FF2B5EF4-FFF2-40B4-BE49-F238E27FC236}">
                <a16:creationId xmlns:a16="http://schemas.microsoft.com/office/drawing/2014/main" id="{02619512-0A51-F346-A35D-52DAEA744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AC552-1D26-9D4F-A4D7-DE479DC48DCE}"/>
              </a:ext>
            </a:extLst>
          </p:cNvPr>
          <p:cNvSpPr>
            <a:spLocks noGrp="1"/>
          </p:cNvSpPr>
          <p:nvPr>
            <p:ph type="sldNum" sz="quarter" idx="12"/>
          </p:nvPr>
        </p:nvSpPr>
        <p:spPr/>
        <p:txBody>
          <a:bodyPr/>
          <a:lstStyle/>
          <a:p>
            <a:fld id="{3630EA7E-F317-B944-BF8E-9761D27CD8FA}" type="slidenum">
              <a:rPr lang="en-US" smtClean="0"/>
              <a:t>‹#›</a:t>
            </a:fld>
            <a:endParaRPr lang="en-US"/>
          </a:p>
        </p:txBody>
      </p:sp>
    </p:spTree>
    <p:extLst>
      <p:ext uri="{BB962C8B-B14F-4D97-AF65-F5344CB8AC3E}">
        <p14:creationId xmlns:p14="http://schemas.microsoft.com/office/powerpoint/2010/main" val="1876926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99E90-77D5-4C91-8C9A-E8BEBAADCB85}"/>
              </a:ext>
            </a:extLst>
          </p:cNvPr>
          <p:cNvSpPr>
            <a:spLocks noGrp="1"/>
          </p:cNvSpPr>
          <p:nvPr>
            <p:ph type="title"/>
          </p:nvPr>
        </p:nvSpPr>
        <p:spPr>
          <a:xfrm>
            <a:off x="838200" y="365125"/>
            <a:ext cx="9360000" cy="1325563"/>
          </a:xfrm>
          <a:prstGeom prst="rect">
            <a:avLst/>
          </a:prstGeom>
        </p:spPr>
        <p:txBody>
          <a:bodyPr/>
          <a:lstStyle/>
          <a:p>
            <a:r>
              <a:rPr lang="en-US"/>
              <a:t>Click to edit Master title style</a:t>
            </a:r>
            <a:endParaRPr lang="en-GB"/>
          </a:p>
        </p:txBody>
      </p:sp>
      <p:sp>
        <p:nvSpPr>
          <p:cNvPr id="6" name="Date Placeholder 3">
            <a:extLst>
              <a:ext uri="{FF2B5EF4-FFF2-40B4-BE49-F238E27FC236}">
                <a16:creationId xmlns:a16="http://schemas.microsoft.com/office/drawing/2014/main" id="{C9215258-842E-4048-9AC7-C82E38710437}"/>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03/05/2021</a:t>
            </a:fld>
            <a:endParaRPr lang="en-GB" dirty="0"/>
          </a:p>
        </p:txBody>
      </p:sp>
      <p:sp>
        <p:nvSpPr>
          <p:cNvPr id="7" name="Slide Number Placeholder 5">
            <a:extLst>
              <a:ext uri="{FF2B5EF4-FFF2-40B4-BE49-F238E27FC236}">
                <a16:creationId xmlns:a16="http://schemas.microsoft.com/office/drawing/2014/main" id="{1B2156C2-F997-4B7A-AA91-73198BC44CED}"/>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2420089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51B4D3BB-735D-4AF2-8B5B-3A38AE0C622C}"/>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03/05/2021</a:t>
            </a:fld>
            <a:endParaRPr lang="en-GB" dirty="0"/>
          </a:p>
        </p:txBody>
      </p:sp>
      <p:sp>
        <p:nvSpPr>
          <p:cNvPr id="6" name="Slide Number Placeholder 5">
            <a:extLst>
              <a:ext uri="{FF2B5EF4-FFF2-40B4-BE49-F238E27FC236}">
                <a16:creationId xmlns:a16="http://schemas.microsoft.com/office/drawing/2014/main" id="{91EE68E4-8AA6-457F-8924-CB2C3A494014}"/>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3240004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Al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A5D72957-D430-4ADF-9267-1748F40C1958}"/>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03/05/2021</a:t>
            </a:fld>
            <a:endParaRPr lang="en-GB" dirty="0"/>
          </a:p>
        </p:txBody>
      </p:sp>
      <p:sp>
        <p:nvSpPr>
          <p:cNvPr id="6" name="Slide Number Placeholder 5">
            <a:extLst>
              <a:ext uri="{FF2B5EF4-FFF2-40B4-BE49-F238E27FC236}">
                <a16:creationId xmlns:a16="http://schemas.microsoft.com/office/drawing/2014/main" id="{923F04AD-8CE8-45A4-B0F0-38609CBC3058}"/>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4100331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Alt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A5D72957-D430-4ADF-9267-1748F40C1958}"/>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03/05/2021</a:t>
            </a:fld>
            <a:endParaRPr lang="en-GB" dirty="0"/>
          </a:p>
        </p:txBody>
      </p:sp>
      <p:sp>
        <p:nvSpPr>
          <p:cNvPr id="6" name="Slide Number Placeholder 5">
            <a:extLst>
              <a:ext uri="{FF2B5EF4-FFF2-40B4-BE49-F238E27FC236}">
                <a16:creationId xmlns:a16="http://schemas.microsoft.com/office/drawing/2014/main" id="{923F04AD-8CE8-45A4-B0F0-38609CBC3058}"/>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16063255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Alt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A5D72957-D430-4ADF-9267-1748F40C1958}"/>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03/05/2021</a:t>
            </a:fld>
            <a:endParaRPr lang="en-GB" dirty="0"/>
          </a:p>
        </p:txBody>
      </p:sp>
      <p:sp>
        <p:nvSpPr>
          <p:cNvPr id="6" name="Slide Number Placeholder 5">
            <a:extLst>
              <a:ext uri="{FF2B5EF4-FFF2-40B4-BE49-F238E27FC236}">
                <a16:creationId xmlns:a16="http://schemas.microsoft.com/office/drawing/2014/main" id="{923F04AD-8CE8-45A4-B0F0-38609CBC3058}"/>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885971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Alt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D850C32C-DB71-4D38-B0F1-5845413C5957}"/>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03/05/2021</a:t>
            </a:fld>
            <a:endParaRPr lang="en-GB" dirty="0"/>
          </a:p>
        </p:txBody>
      </p:sp>
      <p:sp>
        <p:nvSpPr>
          <p:cNvPr id="6" name="Slide Number Placeholder 5">
            <a:extLst>
              <a:ext uri="{FF2B5EF4-FFF2-40B4-BE49-F238E27FC236}">
                <a16:creationId xmlns:a16="http://schemas.microsoft.com/office/drawing/2014/main" id="{EECC4091-A7ED-4675-A581-3D5A085B9C98}"/>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2754287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Alt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A5D72957-D430-4ADF-9267-1748F40C1958}"/>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03/05/2021</a:t>
            </a:fld>
            <a:endParaRPr lang="en-GB" dirty="0"/>
          </a:p>
        </p:txBody>
      </p:sp>
      <p:sp>
        <p:nvSpPr>
          <p:cNvPr id="6" name="Slide Number Placeholder 5">
            <a:extLst>
              <a:ext uri="{FF2B5EF4-FFF2-40B4-BE49-F238E27FC236}">
                <a16:creationId xmlns:a16="http://schemas.microsoft.com/office/drawing/2014/main" id="{923F04AD-8CE8-45A4-B0F0-38609CBC3058}"/>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31431166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FF888-4592-4DFF-9B5B-A4FCEDAD32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CF4F55A-CA0A-49A3-B92E-7D6B065BE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D6FA5C0-BDC0-414E-B65B-1FC1D2590C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D359C04-E75B-45DA-9CC2-A84FB5FDF603}"/>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03/05/2021</a:t>
            </a:fld>
            <a:endParaRPr lang="en-GB" dirty="0"/>
          </a:p>
        </p:txBody>
      </p:sp>
      <p:sp>
        <p:nvSpPr>
          <p:cNvPr id="9" name="Slide Number Placeholder 5">
            <a:extLst>
              <a:ext uri="{FF2B5EF4-FFF2-40B4-BE49-F238E27FC236}">
                <a16:creationId xmlns:a16="http://schemas.microsoft.com/office/drawing/2014/main" id="{46E50F0B-CB7F-4966-801D-3FE2CBDF08B3}"/>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2125591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7751D-E6F0-4EC5-A3F9-F708EB8386C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88C58F-BC2F-4424-8AF8-C682F96FBF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0EF8EE3-945C-49C7-931D-CC8FDD914E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17010749-1BA7-481A-ACB8-03E602CA286A}"/>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03/05/2021</a:t>
            </a:fld>
            <a:endParaRPr lang="en-GB" dirty="0"/>
          </a:p>
        </p:txBody>
      </p:sp>
      <p:sp>
        <p:nvSpPr>
          <p:cNvPr id="9" name="Slide Number Placeholder 5">
            <a:extLst>
              <a:ext uri="{FF2B5EF4-FFF2-40B4-BE49-F238E27FC236}">
                <a16:creationId xmlns:a16="http://schemas.microsoft.com/office/drawing/2014/main" id="{FB9832BB-112C-42EF-A092-968C7FDCAB7C}"/>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1093798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AEC30-AA46-4AF6-9F35-AA8850819BD3}"/>
              </a:ext>
            </a:extLst>
          </p:cNvPr>
          <p:cNvSpPr>
            <a:spLocks noGrp="1"/>
          </p:cNvSpPr>
          <p:nvPr>
            <p:ph type="title"/>
          </p:nvPr>
        </p:nvSpPr>
        <p:spPr>
          <a:xfrm>
            <a:off x="838199" y="365125"/>
            <a:ext cx="93600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60755BE-F9DA-4D12-BCB4-E45AC631D3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D1E58F19-3070-473A-B53D-30C0B8557B24}"/>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03/05/2021</a:t>
            </a:fld>
            <a:endParaRPr lang="en-GB" dirty="0"/>
          </a:p>
        </p:txBody>
      </p:sp>
      <p:sp>
        <p:nvSpPr>
          <p:cNvPr id="8" name="Slide Number Placeholder 5">
            <a:extLst>
              <a:ext uri="{FF2B5EF4-FFF2-40B4-BE49-F238E27FC236}">
                <a16:creationId xmlns:a16="http://schemas.microsoft.com/office/drawing/2014/main" id="{5A5C266B-1CEB-437B-AB23-C31461888F86}"/>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432179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B7B91-9E3A-3B4D-8F0E-F682A5C348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D14063-126F-F343-852D-6EED2ACFAA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8B6842-5923-6849-AB59-0F811FA208E6}"/>
              </a:ext>
            </a:extLst>
          </p:cNvPr>
          <p:cNvSpPr>
            <a:spLocks noGrp="1"/>
          </p:cNvSpPr>
          <p:nvPr>
            <p:ph type="dt" sz="half" idx="10"/>
          </p:nvPr>
        </p:nvSpPr>
        <p:spPr/>
        <p:txBody>
          <a:bodyPr/>
          <a:lstStyle/>
          <a:p>
            <a:fld id="{542D2F64-0897-A04A-AA77-5D82360CF721}" type="datetimeFigureOut">
              <a:rPr lang="en-US" smtClean="0"/>
              <a:t>5/3/2021</a:t>
            </a:fld>
            <a:endParaRPr lang="en-US"/>
          </a:p>
        </p:txBody>
      </p:sp>
      <p:sp>
        <p:nvSpPr>
          <p:cNvPr id="5" name="Footer Placeholder 4">
            <a:extLst>
              <a:ext uri="{FF2B5EF4-FFF2-40B4-BE49-F238E27FC236}">
                <a16:creationId xmlns:a16="http://schemas.microsoft.com/office/drawing/2014/main" id="{56364855-E518-9C40-8E64-D60B390615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248E1-ABF0-C34D-B124-7C720C6CE7DA}"/>
              </a:ext>
            </a:extLst>
          </p:cNvPr>
          <p:cNvSpPr>
            <a:spLocks noGrp="1"/>
          </p:cNvSpPr>
          <p:nvPr>
            <p:ph type="sldNum" sz="quarter" idx="12"/>
          </p:nvPr>
        </p:nvSpPr>
        <p:spPr/>
        <p:txBody>
          <a:bodyPr/>
          <a:lstStyle/>
          <a:p>
            <a:fld id="{3630EA7E-F317-B944-BF8E-9761D27CD8FA}" type="slidenum">
              <a:rPr lang="en-US" smtClean="0"/>
              <a:t>‹#›</a:t>
            </a:fld>
            <a:endParaRPr lang="en-US"/>
          </a:p>
        </p:txBody>
      </p:sp>
    </p:spTree>
    <p:extLst>
      <p:ext uri="{BB962C8B-B14F-4D97-AF65-F5344CB8AC3E}">
        <p14:creationId xmlns:p14="http://schemas.microsoft.com/office/powerpoint/2010/main" val="3515416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A5FE7A-4373-4D06-B107-787036F6596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58924D-8E0E-48BC-B8EF-B1D795A57D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DC26EE23-99D6-4866-A5A2-FDD428737D5B}"/>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03/05/2021</a:t>
            </a:fld>
            <a:endParaRPr lang="en-GB" dirty="0"/>
          </a:p>
        </p:txBody>
      </p:sp>
      <p:sp>
        <p:nvSpPr>
          <p:cNvPr id="8" name="Slide Number Placeholder 5">
            <a:extLst>
              <a:ext uri="{FF2B5EF4-FFF2-40B4-BE49-F238E27FC236}">
                <a16:creationId xmlns:a16="http://schemas.microsoft.com/office/drawing/2014/main" id="{A04F854D-EC6C-4AEF-B6A5-279D62C10AF5}"/>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1390496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4A42E-2FE2-D24F-A31D-4299B93AF7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BEFB15-3C17-7A41-B2FA-A68C1196A7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D93039-AAF2-D148-BC05-F06267DE84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927971-003A-9143-A218-62FC711409A4}"/>
              </a:ext>
            </a:extLst>
          </p:cNvPr>
          <p:cNvSpPr>
            <a:spLocks noGrp="1"/>
          </p:cNvSpPr>
          <p:nvPr>
            <p:ph type="dt" sz="half" idx="10"/>
          </p:nvPr>
        </p:nvSpPr>
        <p:spPr/>
        <p:txBody>
          <a:bodyPr/>
          <a:lstStyle/>
          <a:p>
            <a:fld id="{542D2F64-0897-A04A-AA77-5D82360CF721}" type="datetimeFigureOut">
              <a:rPr lang="en-US" smtClean="0"/>
              <a:t>5/3/2021</a:t>
            </a:fld>
            <a:endParaRPr lang="en-US"/>
          </a:p>
        </p:txBody>
      </p:sp>
      <p:sp>
        <p:nvSpPr>
          <p:cNvPr id="6" name="Footer Placeholder 5">
            <a:extLst>
              <a:ext uri="{FF2B5EF4-FFF2-40B4-BE49-F238E27FC236}">
                <a16:creationId xmlns:a16="http://schemas.microsoft.com/office/drawing/2014/main" id="{BAF915AD-43C0-7242-9222-E402C7B9F2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02B391-2052-4347-8613-92B19190B5BA}"/>
              </a:ext>
            </a:extLst>
          </p:cNvPr>
          <p:cNvSpPr>
            <a:spLocks noGrp="1"/>
          </p:cNvSpPr>
          <p:nvPr>
            <p:ph type="sldNum" sz="quarter" idx="12"/>
          </p:nvPr>
        </p:nvSpPr>
        <p:spPr/>
        <p:txBody>
          <a:bodyPr/>
          <a:lstStyle/>
          <a:p>
            <a:fld id="{3630EA7E-F317-B944-BF8E-9761D27CD8FA}" type="slidenum">
              <a:rPr lang="en-US" smtClean="0"/>
              <a:t>‹#›</a:t>
            </a:fld>
            <a:endParaRPr lang="en-US"/>
          </a:p>
        </p:txBody>
      </p:sp>
    </p:spTree>
    <p:extLst>
      <p:ext uri="{BB962C8B-B14F-4D97-AF65-F5344CB8AC3E}">
        <p14:creationId xmlns:p14="http://schemas.microsoft.com/office/powerpoint/2010/main" val="3817937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F4BCB-DAD4-5146-A636-912DB9D4A7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13E768-2A51-AD44-B3F4-B382A64F84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A2E535-9AFD-044A-B513-9F67A1994F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986D3F-657F-6548-BDA2-7B6AE111E9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AB266F-8C20-0B49-9CDA-1E9E5255AD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AAFAE3-61FB-6C4C-99AA-A55171A50529}"/>
              </a:ext>
            </a:extLst>
          </p:cNvPr>
          <p:cNvSpPr>
            <a:spLocks noGrp="1"/>
          </p:cNvSpPr>
          <p:nvPr>
            <p:ph type="dt" sz="half" idx="10"/>
          </p:nvPr>
        </p:nvSpPr>
        <p:spPr/>
        <p:txBody>
          <a:bodyPr/>
          <a:lstStyle/>
          <a:p>
            <a:fld id="{542D2F64-0897-A04A-AA77-5D82360CF721}" type="datetimeFigureOut">
              <a:rPr lang="en-US" smtClean="0"/>
              <a:t>5/3/2021</a:t>
            </a:fld>
            <a:endParaRPr lang="en-US"/>
          </a:p>
        </p:txBody>
      </p:sp>
      <p:sp>
        <p:nvSpPr>
          <p:cNvPr id="8" name="Footer Placeholder 7">
            <a:extLst>
              <a:ext uri="{FF2B5EF4-FFF2-40B4-BE49-F238E27FC236}">
                <a16:creationId xmlns:a16="http://schemas.microsoft.com/office/drawing/2014/main" id="{825B2F53-E4A7-8D4B-A55B-ADA46EE3E6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F015AD-4547-C445-925F-B241EAAF87CE}"/>
              </a:ext>
            </a:extLst>
          </p:cNvPr>
          <p:cNvSpPr>
            <a:spLocks noGrp="1"/>
          </p:cNvSpPr>
          <p:nvPr>
            <p:ph type="sldNum" sz="quarter" idx="12"/>
          </p:nvPr>
        </p:nvSpPr>
        <p:spPr/>
        <p:txBody>
          <a:bodyPr/>
          <a:lstStyle/>
          <a:p>
            <a:fld id="{3630EA7E-F317-B944-BF8E-9761D27CD8FA}" type="slidenum">
              <a:rPr lang="en-US" smtClean="0"/>
              <a:t>‹#›</a:t>
            </a:fld>
            <a:endParaRPr lang="en-US"/>
          </a:p>
        </p:txBody>
      </p:sp>
    </p:spTree>
    <p:extLst>
      <p:ext uri="{BB962C8B-B14F-4D97-AF65-F5344CB8AC3E}">
        <p14:creationId xmlns:p14="http://schemas.microsoft.com/office/powerpoint/2010/main" val="216894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7D20-B4E1-004D-B6C4-0E650C7291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0D22E4-54B9-1E44-B1F3-CC9A1CE86505}"/>
              </a:ext>
            </a:extLst>
          </p:cNvPr>
          <p:cNvSpPr>
            <a:spLocks noGrp="1"/>
          </p:cNvSpPr>
          <p:nvPr>
            <p:ph type="dt" sz="half" idx="10"/>
          </p:nvPr>
        </p:nvSpPr>
        <p:spPr/>
        <p:txBody>
          <a:bodyPr/>
          <a:lstStyle/>
          <a:p>
            <a:fld id="{542D2F64-0897-A04A-AA77-5D82360CF721}" type="datetimeFigureOut">
              <a:rPr lang="en-US" smtClean="0"/>
              <a:t>5/3/2021</a:t>
            </a:fld>
            <a:endParaRPr lang="en-US"/>
          </a:p>
        </p:txBody>
      </p:sp>
      <p:sp>
        <p:nvSpPr>
          <p:cNvPr id="4" name="Footer Placeholder 3">
            <a:extLst>
              <a:ext uri="{FF2B5EF4-FFF2-40B4-BE49-F238E27FC236}">
                <a16:creationId xmlns:a16="http://schemas.microsoft.com/office/drawing/2014/main" id="{490C80FD-0646-6243-8040-3284A0195A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E7154B-E85A-3B4E-9042-44DA4545132B}"/>
              </a:ext>
            </a:extLst>
          </p:cNvPr>
          <p:cNvSpPr>
            <a:spLocks noGrp="1"/>
          </p:cNvSpPr>
          <p:nvPr>
            <p:ph type="sldNum" sz="quarter" idx="12"/>
          </p:nvPr>
        </p:nvSpPr>
        <p:spPr/>
        <p:txBody>
          <a:bodyPr/>
          <a:lstStyle/>
          <a:p>
            <a:fld id="{3630EA7E-F317-B944-BF8E-9761D27CD8FA}" type="slidenum">
              <a:rPr lang="en-US" smtClean="0"/>
              <a:t>‹#›</a:t>
            </a:fld>
            <a:endParaRPr lang="en-US"/>
          </a:p>
        </p:txBody>
      </p:sp>
    </p:spTree>
    <p:extLst>
      <p:ext uri="{BB962C8B-B14F-4D97-AF65-F5344CB8AC3E}">
        <p14:creationId xmlns:p14="http://schemas.microsoft.com/office/powerpoint/2010/main" val="3267862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A27EFD-DEFD-2149-A1FC-D9807CE9ACCB}"/>
              </a:ext>
            </a:extLst>
          </p:cNvPr>
          <p:cNvSpPr>
            <a:spLocks noGrp="1"/>
          </p:cNvSpPr>
          <p:nvPr>
            <p:ph type="dt" sz="half" idx="10"/>
          </p:nvPr>
        </p:nvSpPr>
        <p:spPr/>
        <p:txBody>
          <a:bodyPr/>
          <a:lstStyle/>
          <a:p>
            <a:fld id="{542D2F64-0897-A04A-AA77-5D82360CF721}" type="datetimeFigureOut">
              <a:rPr lang="en-US" smtClean="0"/>
              <a:t>5/3/2021</a:t>
            </a:fld>
            <a:endParaRPr lang="en-US"/>
          </a:p>
        </p:txBody>
      </p:sp>
      <p:sp>
        <p:nvSpPr>
          <p:cNvPr id="3" name="Footer Placeholder 2">
            <a:extLst>
              <a:ext uri="{FF2B5EF4-FFF2-40B4-BE49-F238E27FC236}">
                <a16:creationId xmlns:a16="http://schemas.microsoft.com/office/drawing/2014/main" id="{AD3B37D2-EE39-2841-8F9C-D519F1F38D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A3B84D-565A-9047-8690-90872E993FDC}"/>
              </a:ext>
            </a:extLst>
          </p:cNvPr>
          <p:cNvSpPr>
            <a:spLocks noGrp="1"/>
          </p:cNvSpPr>
          <p:nvPr>
            <p:ph type="sldNum" sz="quarter" idx="12"/>
          </p:nvPr>
        </p:nvSpPr>
        <p:spPr/>
        <p:txBody>
          <a:bodyPr/>
          <a:lstStyle/>
          <a:p>
            <a:fld id="{3630EA7E-F317-B944-BF8E-9761D27CD8FA}" type="slidenum">
              <a:rPr lang="en-US" smtClean="0"/>
              <a:t>‹#›</a:t>
            </a:fld>
            <a:endParaRPr lang="en-US"/>
          </a:p>
        </p:txBody>
      </p:sp>
    </p:spTree>
    <p:extLst>
      <p:ext uri="{BB962C8B-B14F-4D97-AF65-F5344CB8AC3E}">
        <p14:creationId xmlns:p14="http://schemas.microsoft.com/office/powerpoint/2010/main" val="769070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DD0BD-4F82-374C-B2D6-D9FCAAE7E9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064313-8632-614B-A866-126298EA3D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9B850-D0ED-904B-80F1-15F1AF853A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47E5D7-DC51-C04D-93DD-9E89C57AEAB7}"/>
              </a:ext>
            </a:extLst>
          </p:cNvPr>
          <p:cNvSpPr>
            <a:spLocks noGrp="1"/>
          </p:cNvSpPr>
          <p:nvPr>
            <p:ph type="dt" sz="half" idx="10"/>
          </p:nvPr>
        </p:nvSpPr>
        <p:spPr/>
        <p:txBody>
          <a:bodyPr/>
          <a:lstStyle/>
          <a:p>
            <a:fld id="{542D2F64-0897-A04A-AA77-5D82360CF721}" type="datetimeFigureOut">
              <a:rPr lang="en-US" smtClean="0"/>
              <a:t>5/3/2021</a:t>
            </a:fld>
            <a:endParaRPr lang="en-US"/>
          </a:p>
        </p:txBody>
      </p:sp>
      <p:sp>
        <p:nvSpPr>
          <p:cNvPr id="6" name="Footer Placeholder 5">
            <a:extLst>
              <a:ext uri="{FF2B5EF4-FFF2-40B4-BE49-F238E27FC236}">
                <a16:creationId xmlns:a16="http://schemas.microsoft.com/office/drawing/2014/main" id="{FCEF82FB-9E48-9B48-ABE5-936891A06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7BC404-D652-1043-B01B-93A611BB64DD}"/>
              </a:ext>
            </a:extLst>
          </p:cNvPr>
          <p:cNvSpPr>
            <a:spLocks noGrp="1"/>
          </p:cNvSpPr>
          <p:nvPr>
            <p:ph type="sldNum" sz="quarter" idx="12"/>
          </p:nvPr>
        </p:nvSpPr>
        <p:spPr/>
        <p:txBody>
          <a:bodyPr/>
          <a:lstStyle/>
          <a:p>
            <a:fld id="{3630EA7E-F317-B944-BF8E-9761D27CD8FA}" type="slidenum">
              <a:rPr lang="en-US" smtClean="0"/>
              <a:t>‹#›</a:t>
            </a:fld>
            <a:endParaRPr lang="en-US"/>
          </a:p>
        </p:txBody>
      </p:sp>
    </p:spTree>
    <p:extLst>
      <p:ext uri="{BB962C8B-B14F-4D97-AF65-F5344CB8AC3E}">
        <p14:creationId xmlns:p14="http://schemas.microsoft.com/office/powerpoint/2010/main" val="1535788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1E18F-0AB3-2A42-BA9A-577C0ACBE5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2CC80D-90FB-864B-869E-7D7E6BB0A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F8CD3-F037-D049-84E8-3F420C415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777D4-077B-5247-9332-38A5CF09C566}"/>
              </a:ext>
            </a:extLst>
          </p:cNvPr>
          <p:cNvSpPr>
            <a:spLocks noGrp="1"/>
          </p:cNvSpPr>
          <p:nvPr>
            <p:ph type="dt" sz="half" idx="10"/>
          </p:nvPr>
        </p:nvSpPr>
        <p:spPr/>
        <p:txBody>
          <a:bodyPr/>
          <a:lstStyle/>
          <a:p>
            <a:fld id="{542D2F64-0897-A04A-AA77-5D82360CF721}" type="datetimeFigureOut">
              <a:rPr lang="en-US" smtClean="0"/>
              <a:t>5/3/2021</a:t>
            </a:fld>
            <a:endParaRPr lang="en-US"/>
          </a:p>
        </p:txBody>
      </p:sp>
      <p:sp>
        <p:nvSpPr>
          <p:cNvPr id="6" name="Footer Placeholder 5">
            <a:extLst>
              <a:ext uri="{FF2B5EF4-FFF2-40B4-BE49-F238E27FC236}">
                <a16:creationId xmlns:a16="http://schemas.microsoft.com/office/drawing/2014/main" id="{4AE4C731-C938-8244-B01F-0E85BBAA9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8F0882-A8F7-6748-9490-C4D6702E8DA8}"/>
              </a:ext>
            </a:extLst>
          </p:cNvPr>
          <p:cNvSpPr>
            <a:spLocks noGrp="1"/>
          </p:cNvSpPr>
          <p:nvPr>
            <p:ph type="sldNum" sz="quarter" idx="12"/>
          </p:nvPr>
        </p:nvSpPr>
        <p:spPr/>
        <p:txBody>
          <a:bodyPr/>
          <a:lstStyle/>
          <a:p>
            <a:fld id="{3630EA7E-F317-B944-BF8E-9761D27CD8FA}" type="slidenum">
              <a:rPr lang="en-US" smtClean="0"/>
              <a:t>‹#›</a:t>
            </a:fld>
            <a:endParaRPr lang="en-US"/>
          </a:p>
        </p:txBody>
      </p:sp>
    </p:spTree>
    <p:extLst>
      <p:ext uri="{BB962C8B-B14F-4D97-AF65-F5344CB8AC3E}">
        <p14:creationId xmlns:p14="http://schemas.microsoft.com/office/powerpoint/2010/main" val="2337199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2.jpe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saturation sat="9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4F021-C845-2C4C-BD72-192284B2AE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C22334-FC62-864C-8FF0-D0FD38AD1B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8E0D2-8B28-F748-BDD4-7FA79AD27E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2D2F64-0897-A04A-AA77-5D82360CF721}" type="datetimeFigureOut">
              <a:rPr lang="en-US" smtClean="0"/>
              <a:t>5/3/2021</a:t>
            </a:fld>
            <a:endParaRPr lang="en-US"/>
          </a:p>
        </p:txBody>
      </p:sp>
      <p:sp>
        <p:nvSpPr>
          <p:cNvPr id="5" name="Footer Placeholder 4">
            <a:extLst>
              <a:ext uri="{FF2B5EF4-FFF2-40B4-BE49-F238E27FC236}">
                <a16:creationId xmlns:a16="http://schemas.microsoft.com/office/drawing/2014/main" id="{38DD44C7-598F-0D47-B4B0-8C3D563A83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A908A0-2D3E-8B48-BF45-2E322C6CF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30EA7E-F317-B944-BF8E-9761D27CD8FA}" type="slidenum">
              <a:rPr lang="en-US" smtClean="0"/>
              <a:t>‹#›</a:t>
            </a:fld>
            <a:endParaRPr lang="en-US"/>
          </a:p>
        </p:txBody>
      </p:sp>
    </p:spTree>
    <p:extLst>
      <p:ext uri="{BB962C8B-B14F-4D97-AF65-F5344CB8AC3E}">
        <p14:creationId xmlns:p14="http://schemas.microsoft.com/office/powerpoint/2010/main" val="1929411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3D5C75-5BAD-4746-BDBE-98082BB4E84A}"/>
              </a:ext>
            </a:extLst>
          </p:cNvPr>
          <p:cNvSpPr>
            <a:spLocks noGrp="1"/>
          </p:cNvSpPr>
          <p:nvPr>
            <p:ph type="title"/>
          </p:nvPr>
        </p:nvSpPr>
        <p:spPr>
          <a:xfrm>
            <a:off x="838200" y="365125"/>
            <a:ext cx="93600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F3AB5C-81BD-4392-BC34-EB38DA1300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36A902-EA1E-4A41-A57F-E1B9A306D8BF}"/>
              </a:ext>
            </a:extLst>
          </p:cNvPr>
          <p:cNvSpPr>
            <a:spLocks noGrp="1"/>
          </p:cNvSpPr>
          <p:nvPr>
            <p:ph type="dt" sz="half" idx="2"/>
          </p:nvPr>
        </p:nvSpPr>
        <p:spPr>
          <a:xfrm>
            <a:off x="838200" y="6356350"/>
            <a:ext cx="1980000" cy="365125"/>
          </a:xfrm>
          <a:prstGeom prst="rect">
            <a:avLst/>
          </a:prstGeom>
        </p:spPr>
        <p:txBody>
          <a:bodyPr vert="horz" lIns="91440" tIns="45720" rIns="91440" bIns="45720" rtlCol="0" anchor="ctr"/>
          <a:lstStyle>
            <a:lvl1pPr algn="l">
              <a:defRPr sz="1200">
                <a:solidFill>
                  <a:schemeClr val="bg1"/>
                </a:solidFill>
              </a:defRPr>
            </a:lvl1pPr>
          </a:lstStyle>
          <a:p>
            <a:fld id="{A9DB54B1-8815-43CA-9B63-2C9E601FF040}" type="datetimeFigureOut">
              <a:rPr lang="en-GB" smtClean="0"/>
              <a:pPr/>
              <a:t>03/05/2021</a:t>
            </a:fld>
            <a:endParaRPr lang="en-GB"/>
          </a:p>
        </p:txBody>
      </p:sp>
      <p:sp>
        <p:nvSpPr>
          <p:cNvPr id="6" name="Slide Number Placeholder 5">
            <a:extLst>
              <a:ext uri="{FF2B5EF4-FFF2-40B4-BE49-F238E27FC236}">
                <a16:creationId xmlns:a16="http://schemas.microsoft.com/office/drawing/2014/main" id="{6039F752-E466-4B1F-B2CE-6BDD79AA7FF9}"/>
              </a:ext>
            </a:extLst>
          </p:cNvPr>
          <p:cNvSpPr>
            <a:spLocks noGrp="1"/>
          </p:cNvSpPr>
          <p:nvPr>
            <p:ph type="sldNum" sz="quarter" idx="4"/>
          </p:nvPr>
        </p:nvSpPr>
        <p:spPr>
          <a:xfrm>
            <a:off x="9373800" y="6356350"/>
            <a:ext cx="1980000" cy="365125"/>
          </a:xfrm>
          <a:prstGeom prst="rect">
            <a:avLst/>
          </a:prstGeom>
        </p:spPr>
        <p:txBody>
          <a:bodyPr vert="horz" lIns="91440" tIns="45720" rIns="91440" bIns="45720" rtlCol="0" anchor="ctr"/>
          <a:lstStyle>
            <a:lvl1pPr algn="r">
              <a:defRPr sz="1200">
                <a:solidFill>
                  <a:schemeClr val="bg1"/>
                </a:solidFill>
              </a:defRPr>
            </a:lvl1pPr>
          </a:lstStyle>
          <a:p>
            <a:fld id="{8155C372-747E-4ABB-B611-1603DD701BC8}" type="slidenum">
              <a:rPr lang="en-GB" smtClean="0"/>
              <a:pPr/>
              <a:t>‹#›</a:t>
            </a:fld>
            <a:endParaRPr lang="en-GB"/>
          </a:p>
        </p:txBody>
      </p:sp>
    </p:spTree>
    <p:extLst>
      <p:ext uri="{BB962C8B-B14F-4D97-AF65-F5344CB8AC3E}">
        <p14:creationId xmlns:p14="http://schemas.microsoft.com/office/powerpoint/2010/main" val="27334788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3457B518-DE5E-4037-9456-EBA605CD942D}"/>
              </a:ext>
            </a:extLst>
          </p:cNvPr>
          <p:cNvPicPr>
            <a:picLocks noChangeAspect="1"/>
          </p:cNvPicPr>
          <p:nvPr/>
        </p:nvPicPr>
        <p:blipFill>
          <a:blip r:embed="rId3"/>
          <a:stretch>
            <a:fillRect/>
          </a:stretch>
        </p:blipFill>
        <p:spPr>
          <a:xfrm>
            <a:off x="0" y="0"/>
            <a:ext cx="12192000" cy="4572000"/>
          </a:xfrm>
          <a:prstGeom prst="rect">
            <a:avLst/>
          </a:prstGeom>
        </p:spPr>
      </p:pic>
      <p:sp>
        <p:nvSpPr>
          <p:cNvPr id="5" name="Title 1">
            <a:extLst>
              <a:ext uri="{FF2B5EF4-FFF2-40B4-BE49-F238E27FC236}">
                <a16:creationId xmlns:a16="http://schemas.microsoft.com/office/drawing/2014/main" id="{A2D84BE2-A34F-4AB3-9CC7-7F9269271C3A}"/>
              </a:ext>
            </a:extLst>
          </p:cNvPr>
          <p:cNvSpPr>
            <a:spLocks noGrp="1"/>
          </p:cNvSpPr>
          <p:nvPr>
            <p:ph type="title"/>
          </p:nvPr>
        </p:nvSpPr>
        <p:spPr>
          <a:xfrm>
            <a:off x="0" y="4932888"/>
            <a:ext cx="12192000" cy="1356400"/>
          </a:xfrm>
          <a:solidFill>
            <a:schemeClr val="bg1"/>
          </a:solidFill>
        </p:spPr>
        <p:txBody>
          <a:bodyPr vert="horz" lIns="91440" tIns="45720" rIns="91440" bIns="45720" rtlCol="0" anchor="t">
            <a:noAutofit/>
          </a:bodyPr>
          <a:lstStyle/>
          <a:p>
            <a:r>
              <a:rPr lang="en-US" sz="3600" b="1" dirty="0">
                <a:latin typeface="+mn-lt"/>
              </a:rPr>
              <a:t>Finalists Pitching Session 2</a:t>
            </a:r>
            <a:br>
              <a:rPr lang="en-US" sz="3600" b="1" dirty="0">
                <a:latin typeface="+mn-lt"/>
              </a:rPr>
            </a:br>
            <a:br>
              <a:rPr lang="en-US" sz="3600" b="1" dirty="0">
                <a:latin typeface="+mn-lt"/>
              </a:rPr>
            </a:br>
            <a:r>
              <a:rPr lang="en-US" sz="2000" b="1" dirty="0">
                <a:latin typeface="+mn-lt"/>
              </a:rPr>
              <a:t>4</a:t>
            </a:r>
            <a:r>
              <a:rPr lang="en-US" sz="2000" dirty="0">
                <a:latin typeface="+mn-lt"/>
              </a:rPr>
              <a:t> May, 09:00 AM EDT // 15:00 CEST</a:t>
            </a:r>
            <a:endParaRPr lang="en-GB" sz="2000" dirty="0">
              <a:latin typeface="+mn-lt"/>
            </a:endParaRPr>
          </a:p>
        </p:txBody>
      </p:sp>
    </p:spTree>
    <p:extLst>
      <p:ext uri="{BB962C8B-B14F-4D97-AF65-F5344CB8AC3E}">
        <p14:creationId xmlns:p14="http://schemas.microsoft.com/office/powerpoint/2010/main" val="3464963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1F06-4868-4596-932A-4C8F808DCDFB}"/>
              </a:ext>
            </a:extLst>
          </p:cNvPr>
          <p:cNvSpPr>
            <a:spLocks noGrp="1"/>
          </p:cNvSpPr>
          <p:nvPr>
            <p:ph type="title"/>
          </p:nvPr>
        </p:nvSpPr>
        <p:spPr>
          <a:xfrm>
            <a:off x="691374" y="122664"/>
            <a:ext cx="11500626" cy="695577"/>
          </a:xfrm>
          <a:solidFill>
            <a:schemeClr val="bg1"/>
          </a:solidFill>
        </p:spPr>
        <p:txBody>
          <a:bodyPr vert="horz" lIns="91440" tIns="45720" rIns="91440" bIns="45720" rtlCol="0" anchor="ctr">
            <a:noAutofit/>
          </a:bodyPr>
          <a:lstStyle/>
          <a:p>
            <a:r>
              <a:rPr lang="en-US" sz="3600" b="1" dirty="0">
                <a:latin typeface="+mn-lt"/>
              </a:rPr>
              <a:t>Project : Ageing Better with ICTs</a:t>
            </a:r>
            <a:endParaRPr lang="en-GB" sz="2400" b="1" dirty="0">
              <a:latin typeface="+mn-lt"/>
            </a:endParaRPr>
          </a:p>
        </p:txBody>
      </p:sp>
      <p:sp>
        <p:nvSpPr>
          <p:cNvPr id="11" name="Title 1">
            <a:extLst>
              <a:ext uri="{FF2B5EF4-FFF2-40B4-BE49-F238E27FC236}">
                <a16:creationId xmlns:a16="http://schemas.microsoft.com/office/drawing/2014/main" id="{CA8909F7-919E-4789-B3E8-7FF444A6ECA7}"/>
              </a:ext>
            </a:extLst>
          </p:cNvPr>
          <p:cNvSpPr txBox="1">
            <a:spLocks/>
          </p:cNvSpPr>
          <p:nvPr/>
        </p:nvSpPr>
        <p:spPr>
          <a:xfrm>
            <a:off x="78864" y="135934"/>
            <a:ext cx="460919" cy="69557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7</a:t>
            </a:r>
            <a:endParaRPr lang="en-GB" sz="3600" b="1" dirty="0">
              <a:latin typeface="+mn-lt"/>
            </a:endParaRPr>
          </a:p>
        </p:txBody>
      </p:sp>
      <p:sp>
        <p:nvSpPr>
          <p:cNvPr id="13" name="Rectangle: Rounded Corners 12">
            <a:extLst>
              <a:ext uri="{FF2B5EF4-FFF2-40B4-BE49-F238E27FC236}">
                <a16:creationId xmlns:a16="http://schemas.microsoft.com/office/drawing/2014/main" id="{54F15E34-33CA-4BBE-955D-4C5CB60C36F6}"/>
              </a:ext>
            </a:extLst>
          </p:cNvPr>
          <p:cNvSpPr/>
          <p:nvPr/>
        </p:nvSpPr>
        <p:spPr>
          <a:xfrm>
            <a:off x="6584548" y="950322"/>
            <a:ext cx="5436467" cy="603568"/>
          </a:xfrm>
          <a:prstGeom prst="round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CHALLENGE AREA</a:t>
            </a:r>
          </a:p>
          <a:p>
            <a:pPr algn="ctr">
              <a:lnSpc>
                <a:spcPct val="90000"/>
              </a:lnSpc>
              <a:spcBef>
                <a:spcPct val="0"/>
              </a:spcBef>
            </a:pPr>
            <a:r>
              <a:rPr lang="en-US" b="1" dirty="0">
                <a:solidFill>
                  <a:schemeClr val="tx1"/>
                </a:solidFill>
                <a:ea typeface="+mj-ea"/>
                <a:cs typeface="+mj-cs"/>
              </a:rPr>
              <a:t>Frailty</a:t>
            </a: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16" name="Rectangle: Rounded Corners 15">
            <a:extLst>
              <a:ext uri="{FF2B5EF4-FFF2-40B4-BE49-F238E27FC236}">
                <a16:creationId xmlns:a16="http://schemas.microsoft.com/office/drawing/2014/main" id="{069EF398-A3EF-4366-96D1-EE3911ABBDA6}"/>
              </a:ext>
            </a:extLst>
          </p:cNvPr>
          <p:cNvSpPr/>
          <p:nvPr/>
        </p:nvSpPr>
        <p:spPr>
          <a:xfrm>
            <a:off x="78864" y="986499"/>
            <a:ext cx="2530522" cy="567391"/>
          </a:xfrm>
          <a:prstGeom prst="round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Name</a:t>
            </a:r>
          </a:p>
          <a:p>
            <a:pPr algn="ctr">
              <a:lnSpc>
                <a:spcPct val="90000"/>
              </a:lnSpc>
              <a:spcBef>
                <a:spcPct val="0"/>
              </a:spcBef>
            </a:pPr>
            <a:r>
              <a:rPr lang="en-US" b="1" dirty="0">
                <a:solidFill>
                  <a:schemeClr val="tx1"/>
                </a:solidFill>
                <a:ea typeface="+mj-ea"/>
                <a:cs typeface="+mj-cs"/>
              </a:rPr>
              <a:t>p762_7212</a:t>
            </a:r>
            <a:endParaRPr lang="en-GB" b="1" dirty="0">
              <a:solidFill>
                <a:schemeClr val="tx1"/>
              </a:solidFill>
              <a:ea typeface="+mj-ea"/>
              <a:cs typeface="+mj-cs"/>
            </a:endParaRPr>
          </a:p>
        </p:txBody>
      </p:sp>
      <p:sp>
        <p:nvSpPr>
          <p:cNvPr id="21" name="Rectangle: Rounded Corners 20">
            <a:extLst>
              <a:ext uri="{FF2B5EF4-FFF2-40B4-BE49-F238E27FC236}">
                <a16:creationId xmlns:a16="http://schemas.microsoft.com/office/drawing/2014/main" id="{01AFB740-F1E4-489C-9832-97DE67C93947}"/>
              </a:ext>
            </a:extLst>
          </p:cNvPr>
          <p:cNvSpPr/>
          <p:nvPr/>
        </p:nvSpPr>
        <p:spPr>
          <a:xfrm>
            <a:off x="3016157" y="986499"/>
            <a:ext cx="2530522" cy="567391"/>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Age Group</a:t>
            </a:r>
          </a:p>
          <a:p>
            <a:pPr algn="ctr">
              <a:lnSpc>
                <a:spcPct val="90000"/>
              </a:lnSpc>
              <a:spcBef>
                <a:spcPct val="0"/>
              </a:spcBef>
            </a:pPr>
            <a:r>
              <a:rPr lang="en-US" b="1" dirty="0">
                <a:solidFill>
                  <a:schemeClr val="tx1"/>
                </a:solidFill>
                <a:ea typeface="+mj-ea"/>
                <a:cs typeface="+mj-cs"/>
              </a:rPr>
              <a:t>19-20</a:t>
            </a:r>
          </a:p>
          <a:p>
            <a:pPr algn="ctr">
              <a:lnSpc>
                <a:spcPct val="90000"/>
              </a:lnSpc>
              <a:spcBef>
                <a:spcPct val="0"/>
              </a:spcBef>
            </a:pPr>
            <a:endParaRPr lang="en-GB" b="1" dirty="0">
              <a:solidFill>
                <a:schemeClr val="tx1"/>
              </a:solidFill>
              <a:ea typeface="+mj-ea"/>
              <a:cs typeface="+mj-cs"/>
            </a:endParaRPr>
          </a:p>
        </p:txBody>
      </p:sp>
      <p:sp>
        <p:nvSpPr>
          <p:cNvPr id="22" name="TextBox 21">
            <a:extLst>
              <a:ext uri="{FF2B5EF4-FFF2-40B4-BE49-F238E27FC236}">
                <a16:creationId xmlns:a16="http://schemas.microsoft.com/office/drawing/2014/main" id="{1E09A844-9860-433F-BF25-48F5AA42F06C}"/>
              </a:ext>
            </a:extLst>
          </p:cNvPr>
          <p:cNvSpPr txBox="1"/>
          <p:nvPr/>
        </p:nvSpPr>
        <p:spPr>
          <a:xfrm>
            <a:off x="10499172" y="245319"/>
            <a:ext cx="1182029" cy="369332"/>
          </a:xfrm>
          <a:prstGeom prst="rect">
            <a:avLst/>
          </a:prstGeom>
          <a:noFill/>
        </p:spPr>
        <p:txBody>
          <a:bodyPr wrap="square" rtlCol="0">
            <a:spAutoFit/>
          </a:bodyPr>
          <a:lstStyle/>
          <a:p>
            <a:pPr algn="ctr"/>
            <a:r>
              <a:rPr lang="en-US" b="1" dirty="0"/>
              <a:t>INDIA</a:t>
            </a:r>
            <a:endParaRPr lang="en-GB" b="1" dirty="0"/>
          </a:p>
        </p:txBody>
      </p:sp>
      <p:pic>
        <p:nvPicPr>
          <p:cNvPr id="2050" name="Picture 2" descr="Flag of India - Wikipedia">
            <a:extLst>
              <a:ext uri="{FF2B5EF4-FFF2-40B4-BE49-F238E27FC236}">
                <a16:creationId xmlns:a16="http://schemas.microsoft.com/office/drawing/2014/main" id="{EE2D74EC-E13E-42C5-B987-A7AF93338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1015" y="244572"/>
            <a:ext cx="54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1D5B029-3986-45AE-ACE3-00AFBC1750CC}"/>
              </a:ext>
            </a:extLst>
          </p:cNvPr>
          <p:cNvSpPr/>
          <p:nvPr/>
        </p:nvSpPr>
        <p:spPr>
          <a:xfrm>
            <a:off x="78863" y="1733944"/>
            <a:ext cx="5474444" cy="5001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GB" sz="1600" dirty="0">
                <a:solidFill>
                  <a:schemeClr val="tx1"/>
                </a:solidFill>
              </a:rPr>
              <a:t>The team developed a solution that uses </a:t>
            </a:r>
            <a:r>
              <a:rPr lang="en-GB" sz="1600" b="1" dirty="0">
                <a:solidFill>
                  <a:schemeClr val="tx1"/>
                </a:solidFill>
              </a:rPr>
              <a:t>sensors to monitor the human body regularly</a:t>
            </a:r>
            <a:r>
              <a:rPr lang="en-GB" sz="1600" dirty="0">
                <a:solidFill>
                  <a:schemeClr val="tx1"/>
                </a:solidFill>
              </a:rPr>
              <a:t>, including knee sensors which will monitor the joints and state of bones. The elderly fall is mainly dependent upon the posture of the human body. </a:t>
            </a:r>
          </a:p>
          <a:p>
            <a:pPr>
              <a:lnSpc>
                <a:spcPct val="107000"/>
              </a:lnSpc>
              <a:spcAft>
                <a:spcPts val="800"/>
              </a:spcAft>
            </a:pPr>
            <a:r>
              <a:rPr lang="en-GB" sz="1600" dirty="0">
                <a:solidFill>
                  <a:schemeClr val="tx1"/>
                </a:solidFill>
              </a:rPr>
              <a:t>The solution enables : </a:t>
            </a:r>
          </a:p>
          <a:p>
            <a:pPr marL="285750" indent="-285750">
              <a:lnSpc>
                <a:spcPct val="107000"/>
              </a:lnSpc>
              <a:spcAft>
                <a:spcPts val="800"/>
              </a:spcAft>
              <a:buFont typeface="Arial" panose="020B0604020202020204" pitchFamily="34" charset="0"/>
              <a:buChar char="•"/>
            </a:pPr>
            <a:r>
              <a:rPr lang="en-GB" sz="1600" dirty="0">
                <a:solidFill>
                  <a:schemeClr val="tx1"/>
                </a:solidFill>
              </a:rPr>
              <a:t>Detection of the future fall through Raspberry Pi and a phone call is sent to the caretaker, </a:t>
            </a:r>
          </a:p>
          <a:p>
            <a:pPr marL="285750" indent="-285750">
              <a:lnSpc>
                <a:spcPct val="107000"/>
              </a:lnSpc>
              <a:spcAft>
                <a:spcPts val="800"/>
              </a:spcAft>
              <a:buFont typeface="Arial" panose="020B0604020202020204" pitchFamily="34" charset="0"/>
              <a:buChar char="•"/>
            </a:pPr>
            <a:r>
              <a:rPr lang="en-GB" sz="1600" dirty="0">
                <a:solidFill>
                  <a:schemeClr val="tx1"/>
                </a:solidFill>
              </a:rPr>
              <a:t>An airbag which is worn by the elder in their hip gets automatically released to prevent the risk of injuries.</a:t>
            </a:r>
          </a:p>
        </p:txBody>
      </p:sp>
      <p:pic>
        <p:nvPicPr>
          <p:cNvPr id="10" name="Picture 9">
            <a:extLst>
              <a:ext uri="{FF2B5EF4-FFF2-40B4-BE49-F238E27FC236}">
                <a16:creationId xmlns:a16="http://schemas.microsoft.com/office/drawing/2014/main" id="{9993CECD-E6A9-4658-8D35-C6A425BAF087}"/>
              </a:ext>
            </a:extLst>
          </p:cNvPr>
          <p:cNvPicPr>
            <a:picLocks noChangeAspect="1"/>
          </p:cNvPicPr>
          <p:nvPr/>
        </p:nvPicPr>
        <p:blipFill>
          <a:blip r:embed="rId4"/>
          <a:stretch>
            <a:fillRect/>
          </a:stretch>
        </p:blipFill>
        <p:spPr>
          <a:xfrm>
            <a:off x="5970188" y="1938925"/>
            <a:ext cx="3696099" cy="2223135"/>
          </a:xfrm>
          <a:prstGeom prst="rect">
            <a:avLst/>
          </a:prstGeom>
        </p:spPr>
      </p:pic>
      <p:pic>
        <p:nvPicPr>
          <p:cNvPr id="8" name="Picture 7">
            <a:extLst>
              <a:ext uri="{FF2B5EF4-FFF2-40B4-BE49-F238E27FC236}">
                <a16:creationId xmlns:a16="http://schemas.microsoft.com/office/drawing/2014/main" id="{5896C30F-58C5-49A0-B97E-5897DCBA40BB}"/>
              </a:ext>
            </a:extLst>
          </p:cNvPr>
          <p:cNvPicPr>
            <a:picLocks noChangeAspect="1"/>
          </p:cNvPicPr>
          <p:nvPr/>
        </p:nvPicPr>
        <p:blipFill>
          <a:blip r:embed="rId5"/>
          <a:stretch>
            <a:fillRect/>
          </a:stretch>
        </p:blipFill>
        <p:spPr>
          <a:xfrm>
            <a:off x="8987923" y="3254007"/>
            <a:ext cx="2493092" cy="1125225"/>
          </a:xfrm>
          <a:prstGeom prst="rect">
            <a:avLst/>
          </a:prstGeom>
        </p:spPr>
      </p:pic>
      <p:pic>
        <p:nvPicPr>
          <p:cNvPr id="15" name="Picture 14">
            <a:extLst>
              <a:ext uri="{FF2B5EF4-FFF2-40B4-BE49-F238E27FC236}">
                <a16:creationId xmlns:a16="http://schemas.microsoft.com/office/drawing/2014/main" id="{DFB04DAA-D322-4913-8B23-7B563070077A}"/>
              </a:ext>
            </a:extLst>
          </p:cNvPr>
          <p:cNvPicPr>
            <a:picLocks noChangeAspect="1"/>
          </p:cNvPicPr>
          <p:nvPr/>
        </p:nvPicPr>
        <p:blipFill>
          <a:blip r:embed="rId6"/>
          <a:stretch>
            <a:fillRect/>
          </a:stretch>
        </p:blipFill>
        <p:spPr>
          <a:xfrm>
            <a:off x="6840894" y="4524315"/>
            <a:ext cx="4294057" cy="2211020"/>
          </a:xfrm>
          <a:prstGeom prst="rect">
            <a:avLst/>
          </a:prstGeom>
        </p:spPr>
      </p:pic>
    </p:spTree>
    <p:extLst>
      <p:ext uri="{BB962C8B-B14F-4D97-AF65-F5344CB8AC3E}">
        <p14:creationId xmlns:p14="http://schemas.microsoft.com/office/powerpoint/2010/main" val="1272485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1F06-4868-4596-932A-4C8F808DCDFB}"/>
              </a:ext>
            </a:extLst>
          </p:cNvPr>
          <p:cNvSpPr>
            <a:spLocks noGrp="1"/>
          </p:cNvSpPr>
          <p:nvPr>
            <p:ph type="title"/>
          </p:nvPr>
        </p:nvSpPr>
        <p:spPr>
          <a:xfrm>
            <a:off x="691374" y="122664"/>
            <a:ext cx="11500626" cy="695577"/>
          </a:xfrm>
          <a:solidFill>
            <a:schemeClr val="bg1"/>
          </a:solidFill>
        </p:spPr>
        <p:txBody>
          <a:bodyPr vert="horz" lIns="91440" tIns="45720" rIns="91440" bIns="45720" rtlCol="0" anchor="ctr">
            <a:noAutofit/>
          </a:bodyPr>
          <a:lstStyle/>
          <a:p>
            <a:r>
              <a:rPr lang="en-US" sz="3600" b="1" dirty="0">
                <a:latin typeface="+mn-lt"/>
              </a:rPr>
              <a:t>Project : </a:t>
            </a:r>
            <a:r>
              <a:rPr lang="en-GB" sz="2800" b="1" dirty="0">
                <a:latin typeface="+mn-lt"/>
              </a:rPr>
              <a:t>An Autonomous Diet Recommendation/</a:t>
            </a:r>
            <a:br>
              <a:rPr lang="en-GB" sz="2800" b="1" dirty="0">
                <a:latin typeface="+mn-lt"/>
              </a:rPr>
            </a:br>
            <a:r>
              <a:rPr lang="en-GB" sz="2800" b="1" dirty="0">
                <a:latin typeface="+mn-lt"/>
              </a:rPr>
              <a:t>Shopping Bot</a:t>
            </a:r>
            <a:endParaRPr lang="en-GB" sz="2400" b="1" dirty="0">
              <a:latin typeface="+mn-lt"/>
            </a:endParaRPr>
          </a:p>
        </p:txBody>
      </p:sp>
      <p:sp>
        <p:nvSpPr>
          <p:cNvPr id="11" name="Title 1">
            <a:extLst>
              <a:ext uri="{FF2B5EF4-FFF2-40B4-BE49-F238E27FC236}">
                <a16:creationId xmlns:a16="http://schemas.microsoft.com/office/drawing/2014/main" id="{CA8909F7-919E-4789-B3E8-7FF444A6ECA7}"/>
              </a:ext>
            </a:extLst>
          </p:cNvPr>
          <p:cNvSpPr txBox="1">
            <a:spLocks/>
          </p:cNvSpPr>
          <p:nvPr/>
        </p:nvSpPr>
        <p:spPr>
          <a:xfrm>
            <a:off x="78864" y="135934"/>
            <a:ext cx="460919" cy="69557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8</a:t>
            </a:r>
            <a:endParaRPr lang="en-GB" sz="3600" b="1" dirty="0">
              <a:latin typeface="+mn-lt"/>
            </a:endParaRPr>
          </a:p>
        </p:txBody>
      </p:sp>
      <p:sp>
        <p:nvSpPr>
          <p:cNvPr id="13" name="Rectangle: Rounded Corners 12">
            <a:extLst>
              <a:ext uri="{FF2B5EF4-FFF2-40B4-BE49-F238E27FC236}">
                <a16:creationId xmlns:a16="http://schemas.microsoft.com/office/drawing/2014/main" id="{54F15E34-33CA-4BBE-955D-4C5CB60C36F6}"/>
              </a:ext>
            </a:extLst>
          </p:cNvPr>
          <p:cNvSpPr/>
          <p:nvPr/>
        </p:nvSpPr>
        <p:spPr>
          <a:xfrm>
            <a:off x="6584548" y="950322"/>
            <a:ext cx="5436467" cy="603568"/>
          </a:xfrm>
          <a:prstGeom prst="roundRect">
            <a:avLst/>
          </a:prstGeom>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CHALLENGE AREA</a:t>
            </a:r>
          </a:p>
          <a:p>
            <a:pPr algn="ctr">
              <a:lnSpc>
                <a:spcPct val="90000"/>
              </a:lnSpc>
              <a:spcBef>
                <a:spcPct val="0"/>
              </a:spcBef>
            </a:pPr>
            <a:r>
              <a:rPr lang="en-US" b="1" dirty="0">
                <a:solidFill>
                  <a:schemeClr val="tx1"/>
                </a:solidFill>
                <a:ea typeface="+mj-ea"/>
                <a:cs typeface="+mj-cs"/>
              </a:rPr>
              <a:t>Transportation and Mobility</a:t>
            </a: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16" name="Rectangle: Rounded Corners 15">
            <a:extLst>
              <a:ext uri="{FF2B5EF4-FFF2-40B4-BE49-F238E27FC236}">
                <a16:creationId xmlns:a16="http://schemas.microsoft.com/office/drawing/2014/main" id="{069EF398-A3EF-4366-96D1-EE3911ABBDA6}"/>
              </a:ext>
            </a:extLst>
          </p:cNvPr>
          <p:cNvSpPr/>
          <p:nvPr/>
        </p:nvSpPr>
        <p:spPr>
          <a:xfrm>
            <a:off x="78864" y="986499"/>
            <a:ext cx="2530522" cy="567391"/>
          </a:xfrm>
          <a:prstGeom prst="round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Name</a:t>
            </a:r>
          </a:p>
          <a:p>
            <a:pPr algn="ctr">
              <a:lnSpc>
                <a:spcPct val="90000"/>
              </a:lnSpc>
              <a:spcBef>
                <a:spcPct val="0"/>
              </a:spcBef>
            </a:pPr>
            <a:r>
              <a:rPr lang="en-US" b="1" dirty="0">
                <a:solidFill>
                  <a:schemeClr val="tx1"/>
                </a:solidFill>
                <a:ea typeface="+mj-ea"/>
                <a:cs typeface="+mj-cs"/>
              </a:rPr>
              <a:t>prithvivasireddy_cb04</a:t>
            </a:r>
          </a:p>
        </p:txBody>
      </p:sp>
      <p:sp>
        <p:nvSpPr>
          <p:cNvPr id="21" name="Rectangle: Rounded Corners 20">
            <a:extLst>
              <a:ext uri="{FF2B5EF4-FFF2-40B4-BE49-F238E27FC236}">
                <a16:creationId xmlns:a16="http://schemas.microsoft.com/office/drawing/2014/main" id="{01AFB740-F1E4-489C-9832-97DE67C93947}"/>
              </a:ext>
            </a:extLst>
          </p:cNvPr>
          <p:cNvSpPr/>
          <p:nvPr/>
        </p:nvSpPr>
        <p:spPr>
          <a:xfrm>
            <a:off x="3016157" y="986499"/>
            <a:ext cx="2530522" cy="567391"/>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Age Group</a:t>
            </a:r>
          </a:p>
          <a:p>
            <a:pPr algn="ctr">
              <a:lnSpc>
                <a:spcPct val="90000"/>
              </a:lnSpc>
              <a:spcBef>
                <a:spcPct val="0"/>
              </a:spcBef>
            </a:pPr>
            <a:r>
              <a:rPr lang="en-US" b="1" dirty="0">
                <a:solidFill>
                  <a:schemeClr val="tx1"/>
                </a:solidFill>
                <a:ea typeface="+mj-ea"/>
                <a:cs typeface="+mj-cs"/>
              </a:rPr>
              <a:t>21-23</a:t>
            </a:r>
          </a:p>
          <a:p>
            <a:pPr algn="ctr">
              <a:lnSpc>
                <a:spcPct val="90000"/>
              </a:lnSpc>
              <a:spcBef>
                <a:spcPct val="0"/>
              </a:spcBef>
            </a:pPr>
            <a:endParaRPr lang="en-GB" b="1" dirty="0">
              <a:solidFill>
                <a:schemeClr val="tx1"/>
              </a:solidFill>
              <a:ea typeface="+mj-ea"/>
              <a:cs typeface="+mj-cs"/>
            </a:endParaRPr>
          </a:p>
        </p:txBody>
      </p:sp>
      <p:sp>
        <p:nvSpPr>
          <p:cNvPr id="22" name="TextBox 21">
            <a:extLst>
              <a:ext uri="{FF2B5EF4-FFF2-40B4-BE49-F238E27FC236}">
                <a16:creationId xmlns:a16="http://schemas.microsoft.com/office/drawing/2014/main" id="{1E09A844-9860-433F-BF25-48F5AA42F06C}"/>
              </a:ext>
            </a:extLst>
          </p:cNvPr>
          <p:cNvSpPr txBox="1"/>
          <p:nvPr/>
        </p:nvSpPr>
        <p:spPr>
          <a:xfrm>
            <a:off x="10499172" y="245319"/>
            <a:ext cx="1182029" cy="369332"/>
          </a:xfrm>
          <a:prstGeom prst="rect">
            <a:avLst/>
          </a:prstGeom>
          <a:noFill/>
        </p:spPr>
        <p:txBody>
          <a:bodyPr wrap="square" rtlCol="0">
            <a:spAutoFit/>
          </a:bodyPr>
          <a:lstStyle/>
          <a:p>
            <a:pPr algn="ctr"/>
            <a:r>
              <a:rPr lang="en-US" b="1" dirty="0"/>
              <a:t>INDIA</a:t>
            </a:r>
            <a:endParaRPr lang="en-GB" b="1" dirty="0"/>
          </a:p>
        </p:txBody>
      </p:sp>
      <p:pic>
        <p:nvPicPr>
          <p:cNvPr id="2050" name="Picture 2" descr="Flag of India - Wikipedia">
            <a:extLst>
              <a:ext uri="{FF2B5EF4-FFF2-40B4-BE49-F238E27FC236}">
                <a16:creationId xmlns:a16="http://schemas.microsoft.com/office/drawing/2014/main" id="{EE2D74EC-E13E-42C5-B987-A7AF93338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1015" y="244572"/>
            <a:ext cx="54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1D5B029-3986-45AE-ACE3-00AFBC1750CC}"/>
              </a:ext>
            </a:extLst>
          </p:cNvPr>
          <p:cNvSpPr/>
          <p:nvPr/>
        </p:nvSpPr>
        <p:spPr>
          <a:xfrm>
            <a:off x="78863" y="1733944"/>
            <a:ext cx="5474444" cy="5001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US" sz="1600" dirty="0">
                <a:solidFill>
                  <a:schemeClr val="tx1"/>
                </a:solidFill>
              </a:rPr>
              <a:t>The team has developed a </a:t>
            </a:r>
            <a:r>
              <a:rPr lang="en-US" sz="1600" b="1" dirty="0">
                <a:solidFill>
                  <a:schemeClr val="tx1"/>
                </a:solidFill>
              </a:rPr>
              <a:t>combined bot for autonomous diet recondition and shopping </a:t>
            </a:r>
            <a:r>
              <a:rPr lang="en-US" sz="1600" dirty="0">
                <a:solidFill>
                  <a:schemeClr val="tx1"/>
                </a:solidFill>
              </a:rPr>
              <a:t>using automation anywhere, which can create a recommender system that can act as a meal planner. </a:t>
            </a:r>
          </a:p>
          <a:p>
            <a:pPr>
              <a:lnSpc>
                <a:spcPct val="107000"/>
              </a:lnSpc>
              <a:spcAft>
                <a:spcPts val="800"/>
              </a:spcAft>
            </a:pPr>
            <a:r>
              <a:rPr lang="en-US" sz="1600" dirty="0">
                <a:solidFill>
                  <a:schemeClr val="tx1"/>
                </a:solidFill>
              </a:rPr>
              <a:t>The bot can further breakdown these recommendations and do the (automated) shopping for you by integrating/collaborating with a web/mobile-based delivery application (or) a local store. The proposed solution can send a large number of diet recommendations to hundreds of users in a database at a very expeditious rate. </a:t>
            </a:r>
          </a:p>
          <a:p>
            <a:pPr>
              <a:lnSpc>
                <a:spcPct val="107000"/>
              </a:lnSpc>
              <a:spcAft>
                <a:spcPts val="800"/>
              </a:spcAft>
            </a:pPr>
            <a:r>
              <a:rPr lang="en-US" sz="1600" dirty="0">
                <a:solidFill>
                  <a:schemeClr val="tx1"/>
                </a:solidFill>
              </a:rPr>
              <a:t>The </a:t>
            </a:r>
            <a:r>
              <a:rPr lang="en-US" sz="1600" b="1" dirty="0">
                <a:solidFill>
                  <a:schemeClr val="tx1"/>
                </a:solidFill>
              </a:rPr>
              <a:t>bot recommends a healthy diet </a:t>
            </a:r>
            <a:r>
              <a:rPr lang="en-US" sz="1600" dirty="0">
                <a:solidFill>
                  <a:schemeClr val="tx1"/>
                </a:solidFill>
              </a:rPr>
              <a:t>based on lifestyle (also considers lifestyle diseases) and does the shopping for you. Unlike the applications currently in the market, this bot is powered by reinforcement learning (AI) on the back-end to intuitively adapt to the customer/user progress.</a:t>
            </a:r>
            <a:endParaRPr lang="en-GB" sz="1600" dirty="0">
              <a:solidFill>
                <a:schemeClr val="tx1"/>
              </a:solidFill>
            </a:endParaRPr>
          </a:p>
        </p:txBody>
      </p:sp>
      <p:pic>
        <p:nvPicPr>
          <p:cNvPr id="4" name="Picture 3">
            <a:extLst>
              <a:ext uri="{FF2B5EF4-FFF2-40B4-BE49-F238E27FC236}">
                <a16:creationId xmlns:a16="http://schemas.microsoft.com/office/drawing/2014/main" id="{68319492-B1D6-45CC-B9F2-1493A964CB76}"/>
              </a:ext>
            </a:extLst>
          </p:cNvPr>
          <p:cNvPicPr>
            <a:picLocks noChangeAspect="1"/>
          </p:cNvPicPr>
          <p:nvPr/>
        </p:nvPicPr>
        <p:blipFill>
          <a:blip r:embed="rId4"/>
          <a:stretch>
            <a:fillRect/>
          </a:stretch>
        </p:blipFill>
        <p:spPr>
          <a:xfrm>
            <a:off x="7004239" y="1891643"/>
            <a:ext cx="4597083" cy="2806012"/>
          </a:xfrm>
          <a:prstGeom prst="rect">
            <a:avLst/>
          </a:prstGeom>
        </p:spPr>
      </p:pic>
    </p:spTree>
    <p:extLst>
      <p:ext uri="{BB962C8B-B14F-4D97-AF65-F5344CB8AC3E}">
        <p14:creationId xmlns:p14="http://schemas.microsoft.com/office/powerpoint/2010/main" val="4178919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1F06-4868-4596-932A-4C8F808DCDFB}"/>
              </a:ext>
            </a:extLst>
          </p:cNvPr>
          <p:cNvSpPr>
            <a:spLocks noGrp="1"/>
          </p:cNvSpPr>
          <p:nvPr>
            <p:ph type="title"/>
          </p:nvPr>
        </p:nvSpPr>
        <p:spPr>
          <a:xfrm>
            <a:off x="691374" y="122664"/>
            <a:ext cx="11500626" cy="695577"/>
          </a:xfrm>
          <a:solidFill>
            <a:schemeClr val="bg1"/>
          </a:solidFill>
        </p:spPr>
        <p:txBody>
          <a:bodyPr vert="horz" lIns="91440" tIns="45720" rIns="91440" bIns="45720" rtlCol="0" anchor="ctr">
            <a:noAutofit/>
          </a:bodyPr>
          <a:lstStyle/>
          <a:p>
            <a:r>
              <a:rPr lang="en-US" sz="3600" b="1" dirty="0">
                <a:latin typeface="+mn-lt"/>
              </a:rPr>
              <a:t>Project : </a:t>
            </a:r>
            <a:r>
              <a:rPr lang="en-GB" sz="2800" b="1" dirty="0">
                <a:latin typeface="+mn-lt"/>
              </a:rPr>
              <a:t>Smart Walking Stick</a:t>
            </a:r>
            <a:endParaRPr lang="en-GB" sz="2400" b="1" dirty="0">
              <a:latin typeface="+mn-lt"/>
            </a:endParaRPr>
          </a:p>
        </p:txBody>
      </p:sp>
      <p:sp>
        <p:nvSpPr>
          <p:cNvPr id="11" name="Title 1">
            <a:extLst>
              <a:ext uri="{FF2B5EF4-FFF2-40B4-BE49-F238E27FC236}">
                <a16:creationId xmlns:a16="http://schemas.microsoft.com/office/drawing/2014/main" id="{CA8909F7-919E-4789-B3E8-7FF444A6ECA7}"/>
              </a:ext>
            </a:extLst>
          </p:cNvPr>
          <p:cNvSpPr txBox="1">
            <a:spLocks/>
          </p:cNvSpPr>
          <p:nvPr/>
        </p:nvSpPr>
        <p:spPr>
          <a:xfrm>
            <a:off x="78864" y="135934"/>
            <a:ext cx="460919" cy="69557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9</a:t>
            </a:r>
            <a:endParaRPr lang="en-GB" sz="3600" b="1" dirty="0">
              <a:latin typeface="+mn-lt"/>
            </a:endParaRPr>
          </a:p>
        </p:txBody>
      </p:sp>
      <p:sp>
        <p:nvSpPr>
          <p:cNvPr id="13" name="Rectangle: Rounded Corners 12">
            <a:extLst>
              <a:ext uri="{FF2B5EF4-FFF2-40B4-BE49-F238E27FC236}">
                <a16:creationId xmlns:a16="http://schemas.microsoft.com/office/drawing/2014/main" id="{54F15E34-33CA-4BBE-955D-4C5CB60C36F6}"/>
              </a:ext>
            </a:extLst>
          </p:cNvPr>
          <p:cNvSpPr/>
          <p:nvPr/>
        </p:nvSpPr>
        <p:spPr>
          <a:xfrm>
            <a:off x="6584548" y="950322"/>
            <a:ext cx="5436467" cy="603568"/>
          </a:xfrm>
          <a:prstGeom prst="roundRect">
            <a:avLst/>
          </a:prstGeom>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CHALLENGE AREA</a:t>
            </a:r>
          </a:p>
          <a:p>
            <a:pPr algn="ctr">
              <a:lnSpc>
                <a:spcPct val="90000"/>
              </a:lnSpc>
              <a:spcBef>
                <a:spcPct val="0"/>
              </a:spcBef>
            </a:pPr>
            <a:r>
              <a:rPr lang="en-US" b="1" dirty="0">
                <a:solidFill>
                  <a:schemeClr val="tx1"/>
                </a:solidFill>
                <a:ea typeface="+mj-ea"/>
                <a:cs typeface="+mj-cs"/>
              </a:rPr>
              <a:t>Transportation and Mobility</a:t>
            </a: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16" name="Rectangle: Rounded Corners 15">
            <a:extLst>
              <a:ext uri="{FF2B5EF4-FFF2-40B4-BE49-F238E27FC236}">
                <a16:creationId xmlns:a16="http://schemas.microsoft.com/office/drawing/2014/main" id="{069EF398-A3EF-4366-96D1-EE3911ABBDA6}"/>
              </a:ext>
            </a:extLst>
          </p:cNvPr>
          <p:cNvSpPr/>
          <p:nvPr/>
        </p:nvSpPr>
        <p:spPr>
          <a:xfrm>
            <a:off x="78864" y="986499"/>
            <a:ext cx="2530522" cy="567391"/>
          </a:xfrm>
          <a:prstGeom prst="round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Name</a:t>
            </a:r>
          </a:p>
          <a:p>
            <a:pPr algn="ctr">
              <a:lnSpc>
                <a:spcPct val="90000"/>
              </a:lnSpc>
              <a:spcBef>
                <a:spcPct val="0"/>
              </a:spcBef>
            </a:pPr>
            <a:r>
              <a:rPr lang="en-US" b="1" dirty="0">
                <a:solidFill>
                  <a:schemeClr val="tx1"/>
                </a:solidFill>
                <a:ea typeface="+mj-ea"/>
                <a:cs typeface="+mj-cs"/>
              </a:rPr>
              <a:t>Tafadzwa </a:t>
            </a:r>
            <a:r>
              <a:rPr lang="en-US" b="1" dirty="0" err="1">
                <a:solidFill>
                  <a:schemeClr val="tx1"/>
                </a:solidFill>
                <a:ea typeface="+mj-ea"/>
                <a:cs typeface="+mj-cs"/>
              </a:rPr>
              <a:t>Muusha</a:t>
            </a:r>
            <a:endParaRPr lang="en-US" b="1" dirty="0">
              <a:solidFill>
                <a:schemeClr val="tx1"/>
              </a:solidFill>
              <a:ea typeface="+mj-ea"/>
              <a:cs typeface="+mj-cs"/>
            </a:endParaRPr>
          </a:p>
        </p:txBody>
      </p:sp>
      <p:sp>
        <p:nvSpPr>
          <p:cNvPr id="21" name="Rectangle: Rounded Corners 20">
            <a:extLst>
              <a:ext uri="{FF2B5EF4-FFF2-40B4-BE49-F238E27FC236}">
                <a16:creationId xmlns:a16="http://schemas.microsoft.com/office/drawing/2014/main" id="{01AFB740-F1E4-489C-9832-97DE67C93947}"/>
              </a:ext>
            </a:extLst>
          </p:cNvPr>
          <p:cNvSpPr/>
          <p:nvPr/>
        </p:nvSpPr>
        <p:spPr>
          <a:xfrm>
            <a:off x="3016157" y="986499"/>
            <a:ext cx="2530522" cy="567391"/>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Age Group</a:t>
            </a:r>
          </a:p>
          <a:p>
            <a:pPr algn="ctr">
              <a:lnSpc>
                <a:spcPct val="90000"/>
              </a:lnSpc>
              <a:spcBef>
                <a:spcPct val="0"/>
              </a:spcBef>
            </a:pPr>
            <a:r>
              <a:rPr lang="en-US" b="1" dirty="0">
                <a:solidFill>
                  <a:schemeClr val="tx1"/>
                </a:solidFill>
                <a:ea typeface="+mj-ea"/>
                <a:cs typeface="+mj-cs"/>
              </a:rPr>
              <a:t>24-25</a:t>
            </a:r>
          </a:p>
          <a:p>
            <a:pPr algn="ctr">
              <a:lnSpc>
                <a:spcPct val="90000"/>
              </a:lnSpc>
              <a:spcBef>
                <a:spcPct val="0"/>
              </a:spcBef>
            </a:pPr>
            <a:endParaRPr lang="en-GB" b="1" dirty="0">
              <a:solidFill>
                <a:schemeClr val="tx1"/>
              </a:solidFill>
              <a:ea typeface="+mj-ea"/>
              <a:cs typeface="+mj-cs"/>
            </a:endParaRPr>
          </a:p>
        </p:txBody>
      </p:sp>
      <p:sp>
        <p:nvSpPr>
          <p:cNvPr id="22" name="TextBox 21">
            <a:extLst>
              <a:ext uri="{FF2B5EF4-FFF2-40B4-BE49-F238E27FC236}">
                <a16:creationId xmlns:a16="http://schemas.microsoft.com/office/drawing/2014/main" id="{1E09A844-9860-433F-BF25-48F5AA42F06C}"/>
              </a:ext>
            </a:extLst>
          </p:cNvPr>
          <p:cNvSpPr txBox="1"/>
          <p:nvPr/>
        </p:nvSpPr>
        <p:spPr>
          <a:xfrm>
            <a:off x="9827025" y="299057"/>
            <a:ext cx="1673601" cy="369332"/>
          </a:xfrm>
          <a:prstGeom prst="rect">
            <a:avLst/>
          </a:prstGeom>
          <a:noFill/>
        </p:spPr>
        <p:txBody>
          <a:bodyPr wrap="square" rtlCol="0">
            <a:spAutoFit/>
          </a:bodyPr>
          <a:lstStyle/>
          <a:p>
            <a:pPr algn="ctr"/>
            <a:r>
              <a:rPr lang="en-US" b="1" dirty="0"/>
              <a:t>ZIMBABWE</a:t>
            </a:r>
            <a:endParaRPr lang="en-GB" b="1" dirty="0"/>
          </a:p>
        </p:txBody>
      </p:sp>
      <p:sp>
        <p:nvSpPr>
          <p:cNvPr id="12" name="Rectangle 11">
            <a:extLst>
              <a:ext uri="{FF2B5EF4-FFF2-40B4-BE49-F238E27FC236}">
                <a16:creationId xmlns:a16="http://schemas.microsoft.com/office/drawing/2014/main" id="{51D5B029-3986-45AE-ACE3-00AFBC1750CC}"/>
              </a:ext>
            </a:extLst>
          </p:cNvPr>
          <p:cNvSpPr/>
          <p:nvPr/>
        </p:nvSpPr>
        <p:spPr>
          <a:xfrm>
            <a:off x="78862" y="1733944"/>
            <a:ext cx="6017137" cy="5001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US" sz="1600" dirty="0">
                <a:solidFill>
                  <a:schemeClr val="tx1"/>
                </a:solidFill>
              </a:rPr>
              <a:t>The Smart walking stick acts as an </a:t>
            </a:r>
            <a:r>
              <a:rPr lang="en-US" sz="1600" b="1" dirty="0">
                <a:solidFill>
                  <a:schemeClr val="tx1"/>
                </a:solidFill>
              </a:rPr>
              <a:t>artificial vision tool </a:t>
            </a:r>
            <a:r>
              <a:rPr lang="en-US" sz="1600" dirty="0">
                <a:solidFill>
                  <a:schemeClr val="tx1"/>
                </a:solidFill>
              </a:rPr>
              <a:t>for elderly people suffering from vision loss. It detects obstacles and water bodies in front of them, and it alerts the user through vibrating and emitting notification sounds.  Notification sound for obstacle detection is different from notification sound for water detection, this enables the user to differentiate between an obstacle and water. </a:t>
            </a:r>
          </a:p>
          <a:p>
            <a:pPr>
              <a:lnSpc>
                <a:spcPct val="107000"/>
              </a:lnSpc>
              <a:spcAft>
                <a:spcPts val="800"/>
              </a:spcAft>
            </a:pPr>
            <a:r>
              <a:rPr lang="en-US" sz="1600" dirty="0">
                <a:solidFill>
                  <a:schemeClr val="tx1"/>
                </a:solidFill>
              </a:rPr>
              <a:t>It comes with a remote attached to a neck tag, that the elderly user should wear at all times, in the event that they misplace the walking stick they simply press a remote button that triggers the stick to beep until they locate it. The remote is also used for powering the walking stick. </a:t>
            </a:r>
          </a:p>
          <a:p>
            <a:pPr>
              <a:lnSpc>
                <a:spcPct val="107000"/>
              </a:lnSpc>
              <a:spcAft>
                <a:spcPts val="800"/>
              </a:spcAft>
            </a:pPr>
            <a:r>
              <a:rPr lang="en-US" sz="1600" dirty="0">
                <a:solidFill>
                  <a:schemeClr val="tx1"/>
                </a:solidFill>
              </a:rPr>
              <a:t>The walking stick has a </a:t>
            </a:r>
            <a:r>
              <a:rPr lang="en-US" sz="1600" b="1" dirty="0">
                <a:solidFill>
                  <a:schemeClr val="tx1"/>
                </a:solidFill>
              </a:rPr>
              <a:t>battery life of up to 24 hours </a:t>
            </a:r>
            <a:r>
              <a:rPr lang="en-US" sz="1600" dirty="0">
                <a:solidFill>
                  <a:schemeClr val="tx1"/>
                </a:solidFill>
              </a:rPr>
              <a:t>of continued use, and is rechargeable. The walking stick carries a </a:t>
            </a:r>
            <a:r>
              <a:rPr lang="en-US" sz="1600" b="1" dirty="0">
                <a:solidFill>
                  <a:schemeClr val="tx1"/>
                </a:solidFill>
              </a:rPr>
              <a:t>GPS tracking system </a:t>
            </a:r>
            <a:r>
              <a:rPr lang="en-US" sz="1600" dirty="0">
                <a:solidFill>
                  <a:schemeClr val="tx1"/>
                </a:solidFill>
              </a:rPr>
              <a:t>that helps track the walking stick if it has been misplaced or stolen. It also comes with a </a:t>
            </a:r>
            <a:r>
              <a:rPr lang="en-US" sz="1600" b="1" dirty="0">
                <a:solidFill>
                  <a:schemeClr val="tx1"/>
                </a:solidFill>
              </a:rPr>
              <a:t>mobile application that is used by a close relative of the visually impaired elderly </a:t>
            </a:r>
            <a:r>
              <a:rPr lang="en-US" sz="1600" dirty="0">
                <a:solidFill>
                  <a:schemeClr val="tx1"/>
                </a:solidFill>
              </a:rPr>
              <a:t>user to keep track of the user’s activity and location. The walking stick also provides support to the user when walking. </a:t>
            </a:r>
            <a:endParaRPr lang="en-GB" sz="1600" dirty="0">
              <a:solidFill>
                <a:schemeClr val="tx1"/>
              </a:solidFill>
            </a:endParaRPr>
          </a:p>
        </p:txBody>
      </p:sp>
      <p:pic>
        <p:nvPicPr>
          <p:cNvPr id="3074" name="Picture 2" descr="Set complet drapeau Zimbabwe - Country flags">
            <a:extLst>
              <a:ext uri="{FF2B5EF4-FFF2-40B4-BE49-F238E27FC236}">
                <a16:creationId xmlns:a16="http://schemas.microsoft.com/office/drawing/2014/main" id="{894CA703-C8C1-4C68-B38B-1F168B80A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2217" y="303723"/>
            <a:ext cx="72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ED84977-5D2F-437F-9C37-FC5FCF8E4377}"/>
              </a:ext>
            </a:extLst>
          </p:cNvPr>
          <p:cNvPicPr>
            <a:picLocks noChangeAspect="1"/>
          </p:cNvPicPr>
          <p:nvPr/>
        </p:nvPicPr>
        <p:blipFill rotWithShape="1">
          <a:blip r:embed="rId4"/>
          <a:srcRect l="2626"/>
          <a:stretch/>
        </p:blipFill>
        <p:spPr>
          <a:xfrm>
            <a:off x="6584548" y="1733944"/>
            <a:ext cx="2153239" cy="3261360"/>
          </a:xfrm>
          <a:prstGeom prst="rect">
            <a:avLst/>
          </a:prstGeom>
        </p:spPr>
      </p:pic>
      <p:pic>
        <p:nvPicPr>
          <p:cNvPr id="7" name="Picture 6">
            <a:extLst>
              <a:ext uri="{FF2B5EF4-FFF2-40B4-BE49-F238E27FC236}">
                <a16:creationId xmlns:a16="http://schemas.microsoft.com/office/drawing/2014/main" id="{DEAB8E20-D558-4C43-B0AC-C17CC184DE48}"/>
              </a:ext>
            </a:extLst>
          </p:cNvPr>
          <p:cNvPicPr>
            <a:picLocks noChangeAspect="1"/>
          </p:cNvPicPr>
          <p:nvPr/>
        </p:nvPicPr>
        <p:blipFill>
          <a:blip r:embed="rId5"/>
          <a:stretch>
            <a:fillRect/>
          </a:stretch>
        </p:blipFill>
        <p:spPr>
          <a:xfrm>
            <a:off x="9499568" y="2473962"/>
            <a:ext cx="2328513" cy="3815078"/>
          </a:xfrm>
          <a:prstGeom prst="rect">
            <a:avLst/>
          </a:prstGeom>
        </p:spPr>
      </p:pic>
    </p:spTree>
    <p:extLst>
      <p:ext uri="{BB962C8B-B14F-4D97-AF65-F5344CB8AC3E}">
        <p14:creationId xmlns:p14="http://schemas.microsoft.com/office/powerpoint/2010/main" val="2740588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1F06-4868-4596-932A-4C8F808DCDFB}"/>
              </a:ext>
            </a:extLst>
          </p:cNvPr>
          <p:cNvSpPr>
            <a:spLocks noGrp="1"/>
          </p:cNvSpPr>
          <p:nvPr>
            <p:ph type="title"/>
          </p:nvPr>
        </p:nvSpPr>
        <p:spPr>
          <a:xfrm>
            <a:off x="914400" y="122664"/>
            <a:ext cx="11277600" cy="695577"/>
          </a:xfrm>
          <a:solidFill>
            <a:schemeClr val="bg1"/>
          </a:solidFill>
        </p:spPr>
        <p:txBody>
          <a:bodyPr vert="horz" lIns="91440" tIns="45720" rIns="91440" bIns="45720" rtlCol="0" anchor="ctr">
            <a:noAutofit/>
          </a:bodyPr>
          <a:lstStyle/>
          <a:p>
            <a:r>
              <a:rPr lang="en-US" sz="3600" b="1" dirty="0">
                <a:latin typeface="+mn-lt"/>
              </a:rPr>
              <a:t>Project : </a:t>
            </a:r>
            <a:r>
              <a:rPr lang="en-GB" sz="3600" b="1" dirty="0">
                <a:latin typeface="+mn-lt"/>
              </a:rPr>
              <a:t>Saksham</a:t>
            </a:r>
          </a:p>
        </p:txBody>
      </p:sp>
      <p:sp>
        <p:nvSpPr>
          <p:cNvPr id="11" name="Title 1">
            <a:extLst>
              <a:ext uri="{FF2B5EF4-FFF2-40B4-BE49-F238E27FC236}">
                <a16:creationId xmlns:a16="http://schemas.microsoft.com/office/drawing/2014/main" id="{CA8909F7-919E-4789-B3E8-7FF444A6ECA7}"/>
              </a:ext>
            </a:extLst>
          </p:cNvPr>
          <p:cNvSpPr txBox="1">
            <a:spLocks/>
          </p:cNvSpPr>
          <p:nvPr/>
        </p:nvSpPr>
        <p:spPr>
          <a:xfrm>
            <a:off x="78864" y="122664"/>
            <a:ext cx="720000" cy="69557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10</a:t>
            </a:r>
            <a:endParaRPr lang="en-GB" sz="3600" b="1" dirty="0">
              <a:latin typeface="+mn-lt"/>
            </a:endParaRPr>
          </a:p>
        </p:txBody>
      </p:sp>
      <p:sp>
        <p:nvSpPr>
          <p:cNvPr id="13" name="Rectangle: Rounded Corners 12">
            <a:extLst>
              <a:ext uri="{FF2B5EF4-FFF2-40B4-BE49-F238E27FC236}">
                <a16:creationId xmlns:a16="http://schemas.microsoft.com/office/drawing/2014/main" id="{54F15E34-33CA-4BBE-955D-4C5CB60C36F6}"/>
              </a:ext>
            </a:extLst>
          </p:cNvPr>
          <p:cNvSpPr/>
          <p:nvPr/>
        </p:nvSpPr>
        <p:spPr>
          <a:xfrm>
            <a:off x="6584548" y="950322"/>
            <a:ext cx="5436467" cy="603568"/>
          </a:xfrm>
          <a:prstGeom prst="roundRect">
            <a:avLst/>
          </a:prstGeom>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CHALLENGE AREA</a:t>
            </a:r>
          </a:p>
          <a:p>
            <a:pPr algn="ctr">
              <a:lnSpc>
                <a:spcPct val="90000"/>
              </a:lnSpc>
              <a:spcBef>
                <a:spcPct val="0"/>
              </a:spcBef>
            </a:pPr>
            <a:r>
              <a:rPr lang="en-US" b="1" dirty="0">
                <a:solidFill>
                  <a:schemeClr val="tx1"/>
                </a:solidFill>
                <a:ea typeface="+mj-ea"/>
                <a:cs typeface="+mj-cs"/>
              </a:rPr>
              <a:t>Transportation and Mobility</a:t>
            </a: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16" name="Rectangle: Rounded Corners 15">
            <a:extLst>
              <a:ext uri="{FF2B5EF4-FFF2-40B4-BE49-F238E27FC236}">
                <a16:creationId xmlns:a16="http://schemas.microsoft.com/office/drawing/2014/main" id="{069EF398-A3EF-4366-96D1-EE3911ABBDA6}"/>
              </a:ext>
            </a:extLst>
          </p:cNvPr>
          <p:cNvSpPr/>
          <p:nvPr/>
        </p:nvSpPr>
        <p:spPr>
          <a:xfrm>
            <a:off x="78864" y="986499"/>
            <a:ext cx="2530522" cy="567391"/>
          </a:xfrm>
          <a:prstGeom prst="round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Name</a:t>
            </a:r>
          </a:p>
          <a:p>
            <a:pPr algn="ctr">
              <a:lnSpc>
                <a:spcPct val="90000"/>
              </a:lnSpc>
              <a:spcBef>
                <a:spcPct val="0"/>
              </a:spcBef>
            </a:pPr>
            <a:r>
              <a:rPr lang="en-US" b="1" dirty="0">
                <a:solidFill>
                  <a:schemeClr val="tx1"/>
                </a:solidFill>
                <a:ea typeface="+mj-ea"/>
                <a:cs typeface="+mj-cs"/>
              </a:rPr>
              <a:t>Insignia</a:t>
            </a:r>
          </a:p>
        </p:txBody>
      </p:sp>
      <p:sp>
        <p:nvSpPr>
          <p:cNvPr id="21" name="Rectangle: Rounded Corners 20">
            <a:extLst>
              <a:ext uri="{FF2B5EF4-FFF2-40B4-BE49-F238E27FC236}">
                <a16:creationId xmlns:a16="http://schemas.microsoft.com/office/drawing/2014/main" id="{01AFB740-F1E4-489C-9832-97DE67C93947}"/>
              </a:ext>
            </a:extLst>
          </p:cNvPr>
          <p:cNvSpPr/>
          <p:nvPr/>
        </p:nvSpPr>
        <p:spPr>
          <a:xfrm>
            <a:off x="3179398" y="986499"/>
            <a:ext cx="2530522" cy="567391"/>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Age Group</a:t>
            </a:r>
          </a:p>
          <a:p>
            <a:pPr algn="ctr">
              <a:lnSpc>
                <a:spcPct val="90000"/>
              </a:lnSpc>
              <a:spcBef>
                <a:spcPct val="0"/>
              </a:spcBef>
            </a:pPr>
            <a:r>
              <a:rPr lang="en-US" b="1" dirty="0">
                <a:solidFill>
                  <a:schemeClr val="tx1"/>
                </a:solidFill>
                <a:ea typeface="+mj-ea"/>
                <a:cs typeface="+mj-cs"/>
              </a:rPr>
              <a:t>31</a:t>
            </a:r>
          </a:p>
          <a:p>
            <a:pPr algn="ctr">
              <a:lnSpc>
                <a:spcPct val="90000"/>
              </a:lnSpc>
              <a:spcBef>
                <a:spcPct val="0"/>
              </a:spcBef>
            </a:pPr>
            <a:endParaRPr lang="en-GB" b="1" dirty="0">
              <a:solidFill>
                <a:schemeClr val="tx1"/>
              </a:solidFill>
              <a:ea typeface="+mj-ea"/>
              <a:cs typeface="+mj-cs"/>
            </a:endParaRPr>
          </a:p>
        </p:txBody>
      </p:sp>
      <p:sp>
        <p:nvSpPr>
          <p:cNvPr id="12" name="Rectangle 11">
            <a:extLst>
              <a:ext uri="{FF2B5EF4-FFF2-40B4-BE49-F238E27FC236}">
                <a16:creationId xmlns:a16="http://schemas.microsoft.com/office/drawing/2014/main" id="{51D5B029-3986-45AE-ACE3-00AFBC1750CC}"/>
              </a:ext>
            </a:extLst>
          </p:cNvPr>
          <p:cNvSpPr/>
          <p:nvPr/>
        </p:nvSpPr>
        <p:spPr>
          <a:xfrm>
            <a:off x="78862" y="1733944"/>
            <a:ext cx="5631058" cy="5001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US" sz="1600" dirty="0">
                <a:solidFill>
                  <a:schemeClr val="tx1"/>
                </a:solidFill>
              </a:rPr>
              <a:t>The team developed an app called Saksham which translated to ‘Capable’ in English. The objective of this app is to help old people with low visibility to </a:t>
            </a:r>
            <a:r>
              <a:rPr lang="en-US" sz="1600" b="1" dirty="0">
                <a:solidFill>
                  <a:schemeClr val="tx1"/>
                </a:solidFill>
              </a:rPr>
              <a:t>identify different objects and recognize their loved and dear ones</a:t>
            </a:r>
            <a:r>
              <a:rPr lang="en-US" sz="1600" dirty="0">
                <a:solidFill>
                  <a:schemeClr val="tx1"/>
                </a:solidFill>
              </a:rPr>
              <a:t>. The app will have a </a:t>
            </a:r>
            <a:r>
              <a:rPr lang="en-US" sz="1600" b="1" dirty="0">
                <a:solidFill>
                  <a:schemeClr val="tx1"/>
                </a:solidFill>
              </a:rPr>
              <a:t>voice engine</a:t>
            </a:r>
            <a:r>
              <a:rPr lang="en-US" sz="1600" dirty="0">
                <a:solidFill>
                  <a:schemeClr val="tx1"/>
                </a:solidFill>
              </a:rPr>
              <a:t> to help people know what they are seeing. Also, the facial recognition features will have an added protection feature as it will help them identify the right person to visit their premises. Also, this app can be scaled up to a Google glass kind of device which the person can wear use the features.</a:t>
            </a:r>
            <a:endParaRPr lang="en-GB" sz="1600" dirty="0">
              <a:solidFill>
                <a:schemeClr val="tx1"/>
              </a:solidFill>
            </a:endParaRPr>
          </a:p>
          <a:p>
            <a:pPr>
              <a:lnSpc>
                <a:spcPct val="107000"/>
              </a:lnSpc>
              <a:spcAft>
                <a:spcPts val="800"/>
              </a:spcAft>
            </a:pPr>
            <a:r>
              <a:rPr lang="en-US" sz="1600" dirty="0">
                <a:solidFill>
                  <a:schemeClr val="tx1"/>
                </a:solidFill>
              </a:rPr>
              <a:t>Included Features:</a:t>
            </a:r>
            <a:endParaRPr lang="en-GB" sz="1600" dirty="0">
              <a:solidFill>
                <a:schemeClr val="tx1"/>
              </a:solidFill>
            </a:endParaRPr>
          </a:p>
          <a:p>
            <a:pPr marL="263525" lvl="0" indent="-263525">
              <a:buFont typeface="Arial" panose="020B0604020202020204" pitchFamily="34" charset="0"/>
              <a:buChar char="•"/>
            </a:pPr>
            <a:r>
              <a:rPr lang="en-US" sz="1600" b="1" dirty="0">
                <a:solidFill>
                  <a:schemeClr val="tx1"/>
                </a:solidFill>
              </a:rPr>
              <a:t>Object detection</a:t>
            </a:r>
            <a:r>
              <a:rPr lang="en-US" sz="1600" dirty="0">
                <a:solidFill>
                  <a:schemeClr val="tx1"/>
                </a:solidFill>
              </a:rPr>
              <a:t>: Detect different objects the person is viewing</a:t>
            </a:r>
            <a:endParaRPr lang="en-GB" sz="1600" dirty="0">
              <a:solidFill>
                <a:schemeClr val="tx1"/>
              </a:solidFill>
            </a:endParaRPr>
          </a:p>
          <a:p>
            <a:pPr marL="263525" lvl="0" indent="-263525">
              <a:buFont typeface="Arial" panose="020B0604020202020204" pitchFamily="34" charset="0"/>
              <a:buChar char="•"/>
            </a:pPr>
            <a:r>
              <a:rPr lang="en-US" sz="1600" b="1" dirty="0">
                <a:solidFill>
                  <a:schemeClr val="tx1"/>
                </a:solidFill>
              </a:rPr>
              <a:t>Voice interface</a:t>
            </a:r>
            <a:r>
              <a:rPr lang="en-US" sz="1600" dirty="0">
                <a:solidFill>
                  <a:schemeClr val="tx1"/>
                </a:solidFill>
              </a:rPr>
              <a:t>: If the user clicks on the identified object the voice engine will speak the name of the object.</a:t>
            </a:r>
            <a:endParaRPr lang="en-GB" sz="1600" dirty="0">
              <a:solidFill>
                <a:schemeClr val="tx1"/>
              </a:solidFill>
            </a:endParaRPr>
          </a:p>
          <a:p>
            <a:pPr marL="263525" lvl="0" indent="-263525">
              <a:buFont typeface="Arial" panose="020B0604020202020204" pitchFamily="34" charset="0"/>
              <a:buChar char="•"/>
            </a:pPr>
            <a:r>
              <a:rPr lang="en-US" sz="1600" b="1" dirty="0">
                <a:solidFill>
                  <a:schemeClr val="tx1"/>
                </a:solidFill>
              </a:rPr>
              <a:t>Magnifier</a:t>
            </a:r>
            <a:r>
              <a:rPr lang="en-US" sz="1600" dirty="0">
                <a:solidFill>
                  <a:schemeClr val="tx1"/>
                </a:solidFill>
              </a:rPr>
              <a:t>: A built-in magnifier lens helps to view things clearly</a:t>
            </a:r>
            <a:endParaRPr lang="en-GB" sz="1600" dirty="0">
              <a:solidFill>
                <a:schemeClr val="tx1"/>
              </a:solidFill>
            </a:endParaRPr>
          </a:p>
          <a:p>
            <a:pPr marL="263525" lvl="0" indent="-263525">
              <a:buFont typeface="Arial" panose="020B0604020202020204" pitchFamily="34" charset="0"/>
              <a:buChar char="•"/>
            </a:pPr>
            <a:r>
              <a:rPr lang="en-US" sz="1600" b="1" dirty="0">
                <a:solidFill>
                  <a:schemeClr val="tx1"/>
                </a:solidFill>
              </a:rPr>
              <a:t>Facial recognition</a:t>
            </a:r>
            <a:r>
              <a:rPr lang="en-US" sz="1600" dirty="0">
                <a:solidFill>
                  <a:schemeClr val="tx1"/>
                </a:solidFill>
              </a:rPr>
              <a:t>: Train the model with pictures of your near ones and the app will help you identify if the person meeting you is your near one or a stranger.</a:t>
            </a:r>
            <a:endParaRPr lang="en-GB" sz="1600" dirty="0">
              <a:solidFill>
                <a:schemeClr val="tx1"/>
              </a:solidFill>
            </a:endParaRPr>
          </a:p>
        </p:txBody>
      </p:sp>
      <p:sp>
        <p:nvSpPr>
          <p:cNvPr id="14" name="TextBox 13">
            <a:extLst>
              <a:ext uri="{FF2B5EF4-FFF2-40B4-BE49-F238E27FC236}">
                <a16:creationId xmlns:a16="http://schemas.microsoft.com/office/drawing/2014/main" id="{8F7F5BF5-937E-4500-B190-11CC3F24E5C8}"/>
              </a:ext>
            </a:extLst>
          </p:cNvPr>
          <p:cNvSpPr txBox="1"/>
          <p:nvPr/>
        </p:nvSpPr>
        <p:spPr>
          <a:xfrm>
            <a:off x="10499172" y="255398"/>
            <a:ext cx="1182029" cy="369332"/>
          </a:xfrm>
          <a:prstGeom prst="rect">
            <a:avLst/>
          </a:prstGeom>
          <a:noFill/>
        </p:spPr>
        <p:txBody>
          <a:bodyPr wrap="square" rtlCol="0">
            <a:spAutoFit/>
          </a:bodyPr>
          <a:lstStyle/>
          <a:p>
            <a:pPr algn="ctr"/>
            <a:r>
              <a:rPr lang="en-US" b="1" dirty="0"/>
              <a:t>INDIA</a:t>
            </a:r>
            <a:endParaRPr lang="en-GB" b="1" dirty="0"/>
          </a:p>
        </p:txBody>
      </p:sp>
      <p:pic>
        <p:nvPicPr>
          <p:cNvPr id="15" name="Picture 2" descr="Flag of India - Wikipedia">
            <a:extLst>
              <a:ext uri="{FF2B5EF4-FFF2-40B4-BE49-F238E27FC236}">
                <a16:creationId xmlns:a16="http://schemas.microsoft.com/office/drawing/2014/main" id="{5A54F498-56D9-42C2-9644-63918B851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1015" y="254651"/>
            <a:ext cx="54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9302372-B343-4D3C-9137-B7596D6018CB}"/>
              </a:ext>
            </a:extLst>
          </p:cNvPr>
          <p:cNvPicPr>
            <a:picLocks noChangeAspect="1"/>
          </p:cNvPicPr>
          <p:nvPr/>
        </p:nvPicPr>
        <p:blipFill>
          <a:blip r:embed="rId4"/>
          <a:stretch>
            <a:fillRect/>
          </a:stretch>
        </p:blipFill>
        <p:spPr>
          <a:xfrm>
            <a:off x="6584548" y="1733944"/>
            <a:ext cx="2755127" cy="4903470"/>
          </a:xfrm>
          <a:prstGeom prst="rect">
            <a:avLst/>
          </a:prstGeom>
        </p:spPr>
      </p:pic>
      <p:pic>
        <p:nvPicPr>
          <p:cNvPr id="8" name="Picture 7">
            <a:extLst>
              <a:ext uri="{FF2B5EF4-FFF2-40B4-BE49-F238E27FC236}">
                <a16:creationId xmlns:a16="http://schemas.microsoft.com/office/drawing/2014/main" id="{D63CAE1D-8E1F-4C37-A4BC-5A3E2FAA4AEB}"/>
              </a:ext>
            </a:extLst>
          </p:cNvPr>
          <p:cNvPicPr>
            <a:picLocks noChangeAspect="1"/>
          </p:cNvPicPr>
          <p:nvPr/>
        </p:nvPicPr>
        <p:blipFill>
          <a:blip r:embed="rId5"/>
          <a:stretch>
            <a:fillRect/>
          </a:stretch>
        </p:blipFill>
        <p:spPr>
          <a:xfrm>
            <a:off x="9339674" y="4036647"/>
            <a:ext cx="1451693" cy="2600767"/>
          </a:xfrm>
          <a:prstGeom prst="rect">
            <a:avLst/>
          </a:prstGeom>
        </p:spPr>
      </p:pic>
    </p:spTree>
    <p:extLst>
      <p:ext uri="{BB962C8B-B14F-4D97-AF65-F5344CB8AC3E}">
        <p14:creationId xmlns:p14="http://schemas.microsoft.com/office/powerpoint/2010/main" val="1749566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1F06-4868-4596-932A-4C8F808DCDFB}"/>
              </a:ext>
            </a:extLst>
          </p:cNvPr>
          <p:cNvSpPr>
            <a:spLocks noGrp="1"/>
          </p:cNvSpPr>
          <p:nvPr>
            <p:ph type="title"/>
          </p:nvPr>
        </p:nvSpPr>
        <p:spPr>
          <a:xfrm>
            <a:off x="914400" y="122664"/>
            <a:ext cx="11277600" cy="695577"/>
          </a:xfrm>
          <a:solidFill>
            <a:schemeClr val="bg1"/>
          </a:solidFill>
        </p:spPr>
        <p:txBody>
          <a:bodyPr vert="horz" lIns="91440" tIns="45720" rIns="91440" bIns="45720" rtlCol="0" anchor="ctr">
            <a:noAutofit/>
          </a:bodyPr>
          <a:lstStyle/>
          <a:p>
            <a:r>
              <a:rPr lang="en-US" sz="3600" b="1" dirty="0">
                <a:latin typeface="+mn-lt"/>
              </a:rPr>
              <a:t>Project : </a:t>
            </a:r>
            <a:r>
              <a:rPr lang="en-GB" sz="3600" b="1" dirty="0">
                <a:latin typeface="+mn-lt"/>
              </a:rPr>
              <a:t>BEVOL Club For Elderly Care </a:t>
            </a:r>
          </a:p>
        </p:txBody>
      </p:sp>
      <p:sp>
        <p:nvSpPr>
          <p:cNvPr id="11" name="Title 1">
            <a:extLst>
              <a:ext uri="{FF2B5EF4-FFF2-40B4-BE49-F238E27FC236}">
                <a16:creationId xmlns:a16="http://schemas.microsoft.com/office/drawing/2014/main" id="{CA8909F7-919E-4789-B3E8-7FF444A6ECA7}"/>
              </a:ext>
            </a:extLst>
          </p:cNvPr>
          <p:cNvSpPr txBox="1">
            <a:spLocks/>
          </p:cNvSpPr>
          <p:nvPr/>
        </p:nvSpPr>
        <p:spPr>
          <a:xfrm>
            <a:off x="78864" y="122664"/>
            <a:ext cx="720000" cy="69557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11</a:t>
            </a:r>
            <a:endParaRPr lang="en-GB" sz="3600" b="1" dirty="0">
              <a:latin typeface="+mn-lt"/>
            </a:endParaRPr>
          </a:p>
        </p:txBody>
      </p:sp>
      <p:sp>
        <p:nvSpPr>
          <p:cNvPr id="16" name="Rectangle: Rounded Corners 15">
            <a:extLst>
              <a:ext uri="{FF2B5EF4-FFF2-40B4-BE49-F238E27FC236}">
                <a16:creationId xmlns:a16="http://schemas.microsoft.com/office/drawing/2014/main" id="{069EF398-A3EF-4366-96D1-EE3911ABBDA6}"/>
              </a:ext>
            </a:extLst>
          </p:cNvPr>
          <p:cNvSpPr/>
          <p:nvPr/>
        </p:nvSpPr>
        <p:spPr>
          <a:xfrm>
            <a:off x="78864" y="986499"/>
            <a:ext cx="2530522" cy="567391"/>
          </a:xfrm>
          <a:prstGeom prst="round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Name</a:t>
            </a:r>
          </a:p>
          <a:p>
            <a:pPr algn="ctr">
              <a:lnSpc>
                <a:spcPct val="90000"/>
              </a:lnSpc>
              <a:spcBef>
                <a:spcPct val="0"/>
              </a:spcBef>
            </a:pPr>
            <a:r>
              <a:rPr lang="en-US" b="1" dirty="0" err="1">
                <a:solidFill>
                  <a:schemeClr val="tx1"/>
                </a:solidFill>
                <a:ea typeface="+mj-ea"/>
                <a:cs typeface="+mj-cs"/>
              </a:rPr>
              <a:t>Bevol</a:t>
            </a:r>
            <a:r>
              <a:rPr lang="en-US" b="1" dirty="0">
                <a:solidFill>
                  <a:schemeClr val="tx1"/>
                </a:solidFill>
                <a:ea typeface="+mj-ea"/>
                <a:cs typeface="+mj-cs"/>
              </a:rPr>
              <a:t> Team</a:t>
            </a:r>
          </a:p>
        </p:txBody>
      </p:sp>
      <p:sp>
        <p:nvSpPr>
          <p:cNvPr id="21" name="Rectangle: Rounded Corners 20">
            <a:extLst>
              <a:ext uri="{FF2B5EF4-FFF2-40B4-BE49-F238E27FC236}">
                <a16:creationId xmlns:a16="http://schemas.microsoft.com/office/drawing/2014/main" id="{01AFB740-F1E4-489C-9832-97DE67C93947}"/>
              </a:ext>
            </a:extLst>
          </p:cNvPr>
          <p:cNvSpPr/>
          <p:nvPr/>
        </p:nvSpPr>
        <p:spPr>
          <a:xfrm>
            <a:off x="3179398" y="986499"/>
            <a:ext cx="2530522" cy="567391"/>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Age Group</a:t>
            </a:r>
          </a:p>
          <a:p>
            <a:pPr algn="ctr">
              <a:lnSpc>
                <a:spcPct val="90000"/>
              </a:lnSpc>
              <a:spcBef>
                <a:spcPct val="0"/>
              </a:spcBef>
            </a:pPr>
            <a:r>
              <a:rPr lang="en-US" b="1" dirty="0">
                <a:solidFill>
                  <a:schemeClr val="tx1"/>
                </a:solidFill>
                <a:ea typeface="+mj-ea"/>
                <a:cs typeface="+mj-cs"/>
              </a:rPr>
              <a:t>21-32</a:t>
            </a:r>
          </a:p>
          <a:p>
            <a:pPr algn="ctr">
              <a:lnSpc>
                <a:spcPct val="90000"/>
              </a:lnSpc>
              <a:spcBef>
                <a:spcPct val="0"/>
              </a:spcBef>
            </a:pPr>
            <a:endParaRPr lang="en-GB" b="1" dirty="0">
              <a:solidFill>
                <a:schemeClr val="tx1"/>
              </a:solidFill>
              <a:ea typeface="+mj-ea"/>
              <a:cs typeface="+mj-cs"/>
            </a:endParaRPr>
          </a:p>
        </p:txBody>
      </p:sp>
      <p:sp>
        <p:nvSpPr>
          <p:cNvPr id="12" name="Rectangle 11">
            <a:extLst>
              <a:ext uri="{FF2B5EF4-FFF2-40B4-BE49-F238E27FC236}">
                <a16:creationId xmlns:a16="http://schemas.microsoft.com/office/drawing/2014/main" id="{51D5B029-3986-45AE-ACE3-00AFBC1750CC}"/>
              </a:ext>
            </a:extLst>
          </p:cNvPr>
          <p:cNvSpPr/>
          <p:nvPr/>
        </p:nvSpPr>
        <p:spPr>
          <a:xfrm>
            <a:off x="78862" y="1733944"/>
            <a:ext cx="5631058" cy="5001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US" sz="1600" dirty="0" err="1">
                <a:solidFill>
                  <a:schemeClr val="tx1"/>
                </a:solidFill>
              </a:rPr>
              <a:t>Bevol</a:t>
            </a:r>
            <a:r>
              <a:rPr lang="en-US" sz="1600" dirty="0">
                <a:solidFill>
                  <a:schemeClr val="tx1"/>
                </a:solidFill>
              </a:rPr>
              <a:t> is the first </a:t>
            </a:r>
            <a:r>
              <a:rPr lang="en-US" sz="1600" b="1" dirty="0">
                <a:solidFill>
                  <a:schemeClr val="tx1"/>
                </a:solidFill>
              </a:rPr>
              <a:t>social media platform </a:t>
            </a:r>
            <a:r>
              <a:rPr lang="en-US" sz="1600" dirty="0">
                <a:solidFill>
                  <a:schemeClr val="tx1"/>
                </a:solidFill>
              </a:rPr>
              <a:t>in the world specialized in the field of volunteering and social service. </a:t>
            </a:r>
          </a:p>
          <a:p>
            <a:pPr>
              <a:lnSpc>
                <a:spcPct val="107000"/>
              </a:lnSpc>
              <a:spcAft>
                <a:spcPts val="800"/>
              </a:spcAft>
            </a:pPr>
            <a:r>
              <a:rPr lang="en-US" sz="1600" dirty="0" err="1">
                <a:solidFill>
                  <a:schemeClr val="tx1"/>
                </a:solidFill>
              </a:rPr>
              <a:t>Bevol</a:t>
            </a:r>
            <a:r>
              <a:rPr lang="en-US" sz="1600" dirty="0">
                <a:solidFill>
                  <a:schemeClr val="tx1"/>
                </a:solidFill>
              </a:rPr>
              <a:t> works to organize and </a:t>
            </a:r>
            <a:r>
              <a:rPr lang="en-US" sz="1600" b="1" dirty="0">
                <a:solidFill>
                  <a:schemeClr val="tx1"/>
                </a:solidFill>
              </a:rPr>
              <a:t>network volunteering work </a:t>
            </a:r>
            <a:r>
              <a:rPr lang="en-US" sz="1600" dirty="0">
                <a:solidFill>
                  <a:schemeClr val="tx1"/>
                </a:solidFill>
              </a:rPr>
              <a:t>and to enhance the performance of social responsibility within an interactive and motivating environment in order to offer a new vision of volunteering. </a:t>
            </a:r>
          </a:p>
          <a:p>
            <a:pPr>
              <a:lnSpc>
                <a:spcPct val="107000"/>
              </a:lnSpc>
              <a:spcAft>
                <a:spcPts val="800"/>
              </a:spcAft>
            </a:pPr>
            <a:r>
              <a:rPr lang="en-US" sz="1600" dirty="0" err="1">
                <a:solidFill>
                  <a:schemeClr val="tx1"/>
                </a:solidFill>
              </a:rPr>
              <a:t>Bevol</a:t>
            </a:r>
            <a:r>
              <a:rPr lang="en-US" sz="1600" dirty="0">
                <a:solidFill>
                  <a:schemeClr val="tx1"/>
                </a:solidFill>
              </a:rPr>
              <a:t> provides its members with volunteering opportunities in various fields, as well as providing them with training programs that contribute to developing their skills and building their expertise in the fields they are interested in. That is why </a:t>
            </a:r>
            <a:r>
              <a:rPr lang="en-US" sz="1600" dirty="0" err="1">
                <a:solidFill>
                  <a:schemeClr val="tx1"/>
                </a:solidFill>
              </a:rPr>
              <a:t>Bevol</a:t>
            </a:r>
            <a:r>
              <a:rPr lang="en-US" sz="1600" dirty="0">
                <a:solidFill>
                  <a:schemeClr val="tx1"/>
                </a:solidFill>
              </a:rPr>
              <a:t> seeks to establish volunteer clubs specialized in specific fields. </a:t>
            </a:r>
            <a:endParaRPr lang="en-GB" sz="1600" dirty="0">
              <a:solidFill>
                <a:schemeClr val="tx1"/>
              </a:solidFill>
            </a:endParaRPr>
          </a:p>
          <a:p>
            <a:pPr>
              <a:lnSpc>
                <a:spcPct val="107000"/>
              </a:lnSpc>
              <a:spcAft>
                <a:spcPts val="800"/>
              </a:spcAft>
            </a:pPr>
            <a:endParaRPr lang="en-GB" sz="1600" dirty="0">
              <a:solidFill>
                <a:schemeClr val="tx1"/>
              </a:solidFill>
            </a:endParaRPr>
          </a:p>
        </p:txBody>
      </p:sp>
      <p:sp>
        <p:nvSpPr>
          <p:cNvPr id="14" name="TextBox 13">
            <a:extLst>
              <a:ext uri="{FF2B5EF4-FFF2-40B4-BE49-F238E27FC236}">
                <a16:creationId xmlns:a16="http://schemas.microsoft.com/office/drawing/2014/main" id="{8F7F5BF5-937E-4500-B190-11CC3F24E5C8}"/>
              </a:ext>
            </a:extLst>
          </p:cNvPr>
          <p:cNvSpPr txBox="1"/>
          <p:nvPr/>
        </p:nvSpPr>
        <p:spPr>
          <a:xfrm>
            <a:off x="9093200" y="255398"/>
            <a:ext cx="2588001" cy="369332"/>
          </a:xfrm>
          <a:prstGeom prst="rect">
            <a:avLst/>
          </a:prstGeom>
          <a:noFill/>
        </p:spPr>
        <p:txBody>
          <a:bodyPr wrap="square" rtlCol="0">
            <a:spAutoFit/>
          </a:bodyPr>
          <a:lstStyle/>
          <a:p>
            <a:pPr algn="ctr"/>
            <a:r>
              <a:rPr lang="en-US" b="1" dirty="0"/>
              <a:t>Syrian Arab Republic</a:t>
            </a:r>
            <a:endParaRPr lang="en-GB" b="1" dirty="0"/>
          </a:p>
        </p:txBody>
      </p:sp>
      <p:pic>
        <p:nvPicPr>
          <p:cNvPr id="10242" name="Picture 2" descr="Syrian Arab Republic">
            <a:extLst>
              <a:ext uri="{FF2B5EF4-FFF2-40B4-BE49-F238E27FC236}">
                <a16:creationId xmlns:a16="http://schemas.microsoft.com/office/drawing/2014/main" id="{2D5C387B-D4E3-498C-BFAA-8E71A83DC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0031" y="280292"/>
            <a:ext cx="540984" cy="360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059DC88F-E3D3-406D-8205-29772CFD8DEC}"/>
              </a:ext>
            </a:extLst>
          </p:cNvPr>
          <p:cNvSpPr/>
          <p:nvPr/>
        </p:nvSpPr>
        <p:spPr>
          <a:xfrm>
            <a:off x="6584548" y="950322"/>
            <a:ext cx="5436467" cy="603568"/>
          </a:xfrm>
          <a:prstGeom prst="round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CHALLENGE AREA</a:t>
            </a:r>
          </a:p>
          <a:p>
            <a:pPr algn="ctr">
              <a:lnSpc>
                <a:spcPct val="90000"/>
              </a:lnSpc>
              <a:spcBef>
                <a:spcPct val="0"/>
              </a:spcBef>
            </a:pPr>
            <a:r>
              <a:rPr lang="en-US" b="1" dirty="0">
                <a:solidFill>
                  <a:schemeClr val="tx1"/>
                </a:solidFill>
                <a:ea typeface="+mj-ea"/>
                <a:cs typeface="+mj-cs"/>
              </a:rPr>
              <a:t>Financial Tools for Longevity</a:t>
            </a: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pic>
        <p:nvPicPr>
          <p:cNvPr id="5" name="Picture 4">
            <a:extLst>
              <a:ext uri="{FF2B5EF4-FFF2-40B4-BE49-F238E27FC236}">
                <a16:creationId xmlns:a16="http://schemas.microsoft.com/office/drawing/2014/main" id="{0D80373C-EDC6-446A-A59B-436DFB7B14AA}"/>
              </a:ext>
            </a:extLst>
          </p:cNvPr>
          <p:cNvPicPr>
            <a:picLocks noChangeAspect="1"/>
          </p:cNvPicPr>
          <p:nvPr/>
        </p:nvPicPr>
        <p:blipFill>
          <a:blip r:embed="rId4"/>
          <a:stretch>
            <a:fillRect/>
          </a:stretch>
        </p:blipFill>
        <p:spPr>
          <a:xfrm>
            <a:off x="6769766" y="1622817"/>
            <a:ext cx="5167630" cy="2462870"/>
          </a:xfrm>
          <a:prstGeom prst="rect">
            <a:avLst/>
          </a:prstGeom>
        </p:spPr>
      </p:pic>
      <p:pic>
        <p:nvPicPr>
          <p:cNvPr id="10" name="Picture 9">
            <a:extLst>
              <a:ext uri="{FF2B5EF4-FFF2-40B4-BE49-F238E27FC236}">
                <a16:creationId xmlns:a16="http://schemas.microsoft.com/office/drawing/2014/main" id="{9C07B3AF-E6D3-4804-A0BB-577DA0C9523C}"/>
              </a:ext>
            </a:extLst>
          </p:cNvPr>
          <p:cNvPicPr>
            <a:picLocks noChangeAspect="1"/>
          </p:cNvPicPr>
          <p:nvPr/>
        </p:nvPicPr>
        <p:blipFill>
          <a:blip r:embed="rId5"/>
          <a:stretch>
            <a:fillRect/>
          </a:stretch>
        </p:blipFill>
        <p:spPr>
          <a:xfrm>
            <a:off x="5870141" y="4138534"/>
            <a:ext cx="6067255" cy="2658333"/>
          </a:xfrm>
          <a:prstGeom prst="rect">
            <a:avLst/>
          </a:prstGeom>
        </p:spPr>
      </p:pic>
    </p:spTree>
    <p:extLst>
      <p:ext uri="{BB962C8B-B14F-4D97-AF65-F5344CB8AC3E}">
        <p14:creationId xmlns:p14="http://schemas.microsoft.com/office/powerpoint/2010/main" val="3220899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BBD5D-8396-49BC-81C9-A48FD7DB0869}"/>
              </a:ext>
            </a:extLst>
          </p:cNvPr>
          <p:cNvPicPr>
            <a:picLocks noChangeAspect="1"/>
          </p:cNvPicPr>
          <p:nvPr/>
        </p:nvPicPr>
        <p:blipFill rotWithShape="1">
          <a:blip r:embed="rId3"/>
          <a:srcRect l="776"/>
          <a:stretch/>
        </p:blipFill>
        <p:spPr>
          <a:xfrm>
            <a:off x="336271" y="61331"/>
            <a:ext cx="11519458" cy="6735337"/>
          </a:xfrm>
          <a:prstGeom prst="rect">
            <a:avLst/>
          </a:prstGeom>
        </p:spPr>
      </p:pic>
    </p:spTree>
    <p:extLst>
      <p:ext uri="{BB962C8B-B14F-4D97-AF65-F5344CB8AC3E}">
        <p14:creationId xmlns:p14="http://schemas.microsoft.com/office/powerpoint/2010/main" val="2345583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Text&#10;&#10;Description automatically generated">
            <a:extLst>
              <a:ext uri="{FF2B5EF4-FFF2-40B4-BE49-F238E27FC236}">
                <a16:creationId xmlns:a16="http://schemas.microsoft.com/office/drawing/2014/main" id="{5B7FD03B-257A-4025-9D39-F967DDA6AA79}"/>
              </a:ext>
            </a:extLst>
          </p:cNvPr>
          <p:cNvPicPr>
            <a:picLocks noChangeAspect="1"/>
          </p:cNvPicPr>
          <p:nvPr/>
        </p:nvPicPr>
        <p:blipFill>
          <a:blip r:embed="rId3"/>
          <a:stretch>
            <a:fillRect/>
          </a:stretch>
        </p:blipFill>
        <p:spPr>
          <a:xfrm>
            <a:off x="10253718" y="6126693"/>
            <a:ext cx="1834204" cy="627223"/>
          </a:xfrm>
          <a:prstGeom prst="rect">
            <a:avLst/>
          </a:prstGeom>
        </p:spPr>
      </p:pic>
      <p:pic>
        <p:nvPicPr>
          <p:cNvPr id="34" name="Picture 33" descr="A picture containing timeline&#10;&#10;Description automatically generated">
            <a:extLst>
              <a:ext uri="{FF2B5EF4-FFF2-40B4-BE49-F238E27FC236}">
                <a16:creationId xmlns:a16="http://schemas.microsoft.com/office/drawing/2014/main" id="{A540BED2-148B-4B00-850A-83CDAD083BD1}"/>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80919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1F06-4868-4596-932A-4C8F808DCDFB}"/>
              </a:ext>
            </a:extLst>
          </p:cNvPr>
          <p:cNvSpPr>
            <a:spLocks noGrp="1"/>
          </p:cNvSpPr>
          <p:nvPr>
            <p:ph type="title"/>
          </p:nvPr>
        </p:nvSpPr>
        <p:spPr>
          <a:xfrm>
            <a:off x="691374" y="136440"/>
            <a:ext cx="11500626" cy="603569"/>
          </a:xfrm>
          <a:solidFill>
            <a:schemeClr val="bg1"/>
          </a:solidFill>
        </p:spPr>
        <p:txBody>
          <a:bodyPr vert="horz" lIns="91440" tIns="45720" rIns="91440" bIns="45720" rtlCol="0" anchor="ctr">
            <a:noAutofit/>
          </a:bodyPr>
          <a:lstStyle/>
          <a:p>
            <a:r>
              <a:rPr lang="en-US" sz="3600" b="1" dirty="0">
                <a:latin typeface="+mn-lt"/>
              </a:rPr>
              <a:t>Project : </a:t>
            </a:r>
            <a:r>
              <a:rPr lang="en-GB" sz="3600" b="1" dirty="0" err="1">
                <a:latin typeface="+mn-lt"/>
              </a:rPr>
              <a:t>CareBuddy</a:t>
            </a:r>
            <a:r>
              <a:rPr lang="en-GB" sz="3600" b="1" dirty="0">
                <a:latin typeface="+mn-lt"/>
              </a:rPr>
              <a:t> - an App for Caregivers</a:t>
            </a:r>
          </a:p>
        </p:txBody>
      </p:sp>
      <p:sp>
        <p:nvSpPr>
          <p:cNvPr id="11" name="Title 1">
            <a:extLst>
              <a:ext uri="{FF2B5EF4-FFF2-40B4-BE49-F238E27FC236}">
                <a16:creationId xmlns:a16="http://schemas.microsoft.com/office/drawing/2014/main" id="{CA8909F7-919E-4789-B3E8-7FF444A6ECA7}"/>
              </a:ext>
            </a:extLst>
          </p:cNvPr>
          <p:cNvSpPr txBox="1">
            <a:spLocks/>
          </p:cNvSpPr>
          <p:nvPr/>
        </p:nvSpPr>
        <p:spPr>
          <a:xfrm>
            <a:off x="78863" y="136440"/>
            <a:ext cx="460919" cy="603570"/>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1</a:t>
            </a:r>
            <a:endParaRPr lang="en-GB" sz="3600" b="1" dirty="0">
              <a:latin typeface="+mn-lt"/>
            </a:endParaRPr>
          </a:p>
        </p:txBody>
      </p:sp>
      <p:sp>
        <p:nvSpPr>
          <p:cNvPr id="13" name="Rectangle: Rounded Corners 12">
            <a:extLst>
              <a:ext uri="{FF2B5EF4-FFF2-40B4-BE49-F238E27FC236}">
                <a16:creationId xmlns:a16="http://schemas.microsoft.com/office/drawing/2014/main" id="{54F15E34-33CA-4BBE-955D-4C5CB60C36F6}"/>
              </a:ext>
            </a:extLst>
          </p:cNvPr>
          <p:cNvSpPr/>
          <p:nvPr/>
        </p:nvSpPr>
        <p:spPr>
          <a:xfrm>
            <a:off x="6584548" y="950322"/>
            <a:ext cx="5436467" cy="603568"/>
          </a:xfrm>
          <a:prstGeom prst="round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CHALLENGE AREA</a:t>
            </a:r>
          </a:p>
          <a:p>
            <a:pPr algn="ctr">
              <a:lnSpc>
                <a:spcPct val="90000"/>
              </a:lnSpc>
              <a:spcBef>
                <a:spcPct val="0"/>
              </a:spcBef>
            </a:pPr>
            <a:r>
              <a:rPr lang="en-GB" b="1" dirty="0">
                <a:solidFill>
                  <a:schemeClr val="tx1"/>
                </a:solidFill>
                <a:ea typeface="+mj-ea"/>
                <a:cs typeface="+mj-cs"/>
              </a:rPr>
              <a:t>Alzheimer’s Disease and Cognitive Decline</a:t>
            </a: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16" name="Rectangle: Rounded Corners 15">
            <a:extLst>
              <a:ext uri="{FF2B5EF4-FFF2-40B4-BE49-F238E27FC236}">
                <a16:creationId xmlns:a16="http://schemas.microsoft.com/office/drawing/2014/main" id="{069EF398-A3EF-4366-96D1-EE3911ABBDA6}"/>
              </a:ext>
            </a:extLst>
          </p:cNvPr>
          <p:cNvSpPr/>
          <p:nvPr/>
        </p:nvSpPr>
        <p:spPr>
          <a:xfrm>
            <a:off x="78864" y="986499"/>
            <a:ext cx="2530522" cy="567391"/>
          </a:xfrm>
          <a:prstGeom prst="round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Name</a:t>
            </a:r>
          </a:p>
          <a:p>
            <a:pPr algn="ctr">
              <a:lnSpc>
                <a:spcPct val="90000"/>
              </a:lnSpc>
              <a:spcBef>
                <a:spcPct val="0"/>
              </a:spcBef>
            </a:pPr>
            <a:r>
              <a:rPr lang="en-US" b="1" dirty="0">
                <a:solidFill>
                  <a:schemeClr val="tx1"/>
                </a:solidFill>
                <a:ea typeface="+mj-ea"/>
                <a:cs typeface="+mj-cs"/>
              </a:rPr>
              <a:t>Team_127</a:t>
            </a: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18" name="Rectangle 17">
            <a:extLst>
              <a:ext uri="{FF2B5EF4-FFF2-40B4-BE49-F238E27FC236}">
                <a16:creationId xmlns:a16="http://schemas.microsoft.com/office/drawing/2014/main" id="{532826AA-0A3C-4DF5-AEE4-6FAEB52B283C}"/>
              </a:ext>
            </a:extLst>
          </p:cNvPr>
          <p:cNvSpPr/>
          <p:nvPr/>
        </p:nvSpPr>
        <p:spPr>
          <a:xfrm>
            <a:off x="78863" y="1733944"/>
            <a:ext cx="5474444" cy="5001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0" indent="0" algn="l" rtl="0">
              <a:lnSpc>
                <a:spcPct val="95000"/>
              </a:lnSpc>
              <a:spcBef>
                <a:spcPts val="0"/>
              </a:spcBef>
              <a:spcAft>
                <a:spcPts val="0"/>
              </a:spcAft>
              <a:buClr>
                <a:schemeClr val="dk1"/>
              </a:buClr>
              <a:buSzPts val="852"/>
              <a:buFont typeface="Arial"/>
              <a:buNone/>
            </a:pPr>
            <a:r>
              <a:rPr lang="en-GB" sz="1600" dirty="0">
                <a:solidFill>
                  <a:schemeClr val="dk1"/>
                </a:solidFill>
              </a:rPr>
              <a:t>iOS Calendar/progress tracking application including:</a:t>
            </a:r>
          </a:p>
          <a:p>
            <a:pPr marL="457200" lvl="0" indent="-317976" algn="l" rtl="0">
              <a:lnSpc>
                <a:spcPct val="95000"/>
              </a:lnSpc>
              <a:spcBef>
                <a:spcPts val="1600"/>
              </a:spcBef>
              <a:spcAft>
                <a:spcPts val="0"/>
              </a:spcAft>
              <a:buClr>
                <a:schemeClr val="dk1"/>
              </a:buClr>
              <a:buSzPts val="1408"/>
              <a:buFont typeface="Barlow"/>
              <a:buChar char="●"/>
            </a:pPr>
            <a:r>
              <a:rPr lang="en-GB" sz="1600" dirty="0">
                <a:solidFill>
                  <a:schemeClr val="dk1"/>
                </a:solidFill>
              </a:rPr>
              <a:t>Sync with Google/Apple Calendar</a:t>
            </a:r>
            <a:br>
              <a:rPr lang="en-GB" sz="1600" dirty="0">
                <a:solidFill>
                  <a:schemeClr val="dk1"/>
                </a:solidFill>
              </a:rPr>
            </a:br>
            <a:endParaRPr lang="en-GB" sz="1600" dirty="0">
              <a:solidFill>
                <a:schemeClr val="dk1"/>
              </a:solidFill>
            </a:endParaRPr>
          </a:p>
          <a:p>
            <a:pPr marL="457200" lvl="0" indent="-317976" algn="l" rtl="0">
              <a:lnSpc>
                <a:spcPct val="95000"/>
              </a:lnSpc>
              <a:spcBef>
                <a:spcPts val="0"/>
              </a:spcBef>
              <a:spcAft>
                <a:spcPts val="0"/>
              </a:spcAft>
              <a:buClr>
                <a:schemeClr val="dk1"/>
              </a:buClr>
              <a:buSzPts val="1408"/>
              <a:buFont typeface="Barlow"/>
              <a:buChar char="●"/>
            </a:pPr>
            <a:r>
              <a:rPr lang="en-GB" sz="1600" dirty="0">
                <a:solidFill>
                  <a:schemeClr val="dk1"/>
                </a:solidFill>
              </a:rPr>
              <a:t>Sync with Apple Health Tracker/</a:t>
            </a:r>
            <a:r>
              <a:rPr lang="en-GB" sz="1600" dirty="0" err="1">
                <a:solidFill>
                  <a:schemeClr val="dk1"/>
                </a:solidFill>
              </a:rPr>
              <a:t>FitBit</a:t>
            </a:r>
            <a:br>
              <a:rPr lang="en-GB" sz="1600" dirty="0">
                <a:solidFill>
                  <a:schemeClr val="dk1"/>
                </a:solidFill>
              </a:rPr>
            </a:br>
            <a:endParaRPr lang="en-GB" sz="1600" dirty="0">
              <a:solidFill>
                <a:schemeClr val="dk1"/>
              </a:solidFill>
            </a:endParaRPr>
          </a:p>
          <a:p>
            <a:pPr marL="457200" lvl="0" indent="-317976" algn="l" rtl="0">
              <a:lnSpc>
                <a:spcPct val="95000"/>
              </a:lnSpc>
              <a:spcBef>
                <a:spcPts val="0"/>
              </a:spcBef>
              <a:spcAft>
                <a:spcPts val="0"/>
              </a:spcAft>
              <a:buClr>
                <a:schemeClr val="dk1"/>
              </a:buClr>
              <a:buSzPts val="1408"/>
              <a:buFont typeface="Barlow"/>
              <a:buChar char="●"/>
            </a:pPr>
            <a:r>
              <a:rPr lang="en-GB" sz="1600" dirty="0">
                <a:solidFill>
                  <a:schemeClr val="dk1"/>
                </a:solidFill>
              </a:rPr>
              <a:t>Share accounts between multiple caregivers/family members</a:t>
            </a:r>
            <a:br>
              <a:rPr lang="en-GB" sz="1600" dirty="0">
                <a:solidFill>
                  <a:schemeClr val="dk1"/>
                </a:solidFill>
              </a:rPr>
            </a:br>
            <a:endParaRPr lang="en-GB" sz="1600" dirty="0">
              <a:solidFill>
                <a:schemeClr val="dk1"/>
              </a:solidFill>
            </a:endParaRPr>
          </a:p>
          <a:p>
            <a:pPr marL="457200" lvl="0" indent="-317976" algn="l" rtl="0">
              <a:lnSpc>
                <a:spcPct val="95000"/>
              </a:lnSpc>
              <a:spcBef>
                <a:spcPts val="0"/>
              </a:spcBef>
              <a:spcAft>
                <a:spcPts val="0"/>
              </a:spcAft>
              <a:buClr>
                <a:schemeClr val="dk1"/>
              </a:buClr>
              <a:buSzPts val="1408"/>
              <a:buFont typeface="Barlow"/>
              <a:buChar char="●"/>
            </a:pPr>
            <a:r>
              <a:rPr lang="en-GB" sz="1600" dirty="0">
                <a:solidFill>
                  <a:schemeClr val="dk1"/>
                </a:solidFill>
              </a:rPr>
              <a:t>Daily/Weekly/Monthly statistics for categories including sleep/diet of patient</a:t>
            </a:r>
            <a:br>
              <a:rPr lang="en-GB" sz="1600" dirty="0">
                <a:solidFill>
                  <a:schemeClr val="dk1"/>
                </a:solidFill>
              </a:rPr>
            </a:br>
            <a:endParaRPr lang="en-GB" sz="1600" dirty="0">
              <a:solidFill>
                <a:schemeClr val="dk1"/>
              </a:solidFill>
            </a:endParaRPr>
          </a:p>
          <a:p>
            <a:pPr marL="457200" lvl="0" indent="-317976" algn="l" rtl="0">
              <a:lnSpc>
                <a:spcPct val="95000"/>
              </a:lnSpc>
              <a:spcBef>
                <a:spcPts val="0"/>
              </a:spcBef>
              <a:spcAft>
                <a:spcPts val="0"/>
              </a:spcAft>
              <a:buClr>
                <a:schemeClr val="dk1"/>
              </a:buClr>
              <a:buSzPts val="1408"/>
              <a:buFont typeface="Barlow"/>
              <a:buChar char="●"/>
            </a:pPr>
            <a:r>
              <a:rPr lang="en-GB" sz="1600" dirty="0">
                <a:solidFill>
                  <a:schemeClr val="dk1"/>
                </a:solidFill>
              </a:rPr>
              <a:t>Record specific patient habits/symptoms and add notes</a:t>
            </a:r>
            <a:br>
              <a:rPr lang="en-GB" sz="1600" dirty="0">
                <a:solidFill>
                  <a:schemeClr val="dk1"/>
                </a:solidFill>
              </a:rPr>
            </a:br>
            <a:endParaRPr lang="en-GB" sz="1600" dirty="0">
              <a:solidFill>
                <a:schemeClr val="dk1"/>
              </a:solidFill>
            </a:endParaRPr>
          </a:p>
          <a:p>
            <a:pPr marL="457200" lvl="0" indent="-317976" algn="l" rtl="0">
              <a:lnSpc>
                <a:spcPct val="95000"/>
              </a:lnSpc>
              <a:spcBef>
                <a:spcPts val="0"/>
              </a:spcBef>
              <a:spcAft>
                <a:spcPts val="0"/>
              </a:spcAft>
              <a:buClr>
                <a:schemeClr val="dk1"/>
              </a:buClr>
              <a:buSzPts val="1408"/>
              <a:buFont typeface="Barlow"/>
              <a:buChar char="●"/>
            </a:pPr>
            <a:r>
              <a:rPr lang="en-GB" sz="1600" dirty="0">
                <a:solidFill>
                  <a:schemeClr val="dk1"/>
                </a:solidFill>
              </a:rPr>
              <a:t>Adding picture/video as a memory, which is later presented as a slideshow</a:t>
            </a:r>
          </a:p>
          <a:p>
            <a:pPr marL="0" lvl="0" indent="0" algn="l" rtl="0">
              <a:lnSpc>
                <a:spcPct val="80000"/>
              </a:lnSpc>
              <a:spcBef>
                <a:spcPts val="1600"/>
              </a:spcBef>
              <a:spcAft>
                <a:spcPts val="0"/>
              </a:spcAft>
              <a:buClr>
                <a:srgbClr val="444B5E"/>
              </a:buClr>
              <a:buSzPts val="1240"/>
              <a:buNone/>
            </a:pPr>
            <a:endParaRPr lang="en-GB" sz="1800" dirty="0">
              <a:solidFill>
                <a:schemeClr val="dk1"/>
              </a:solidFill>
            </a:endParaRPr>
          </a:p>
          <a:p>
            <a:pPr marL="0" lvl="0" indent="0" algn="l" rtl="0">
              <a:lnSpc>
                <a:spcPct val="80000"/>
              </a:lnSpc>
              <a:spcBef>
                <a:spcPts val="320"/>
              </a:spcBef>
              <a:spcAft>
                <a:spcPts val="0"/>
              </a:spcAft>
              <a:buClr>
                <a:srgbClr val="444B5E"/>
              </a:buClr>
              <a:buSzPts val="1240"/>
              <a:buNone/>
            </a:pPr>
            <a:endParaRPr lang="en-GB" sz="1800" dirty="0">
              <a:solidFill>
                <a:schemeClr val="dk1"/>
              </a:solidFill>
            </a:endParaRPr>
          </a:p>
        </p:txBody>
      </p:sp>
      <p:sp>
        <p:nvSpPr>
          <p:cNvPr id="21" name="Rectangle: Rounded Corners 20">
            <a:extLst>
              <a:ext uri="{FF2B5EF4-FFF2-40B4-BE49-F238E27FC236}">
                <a16:creationId xmlns:a16="http://schemas.microsoft.com/office/drawing/2014/main" id="{01AFB740-F1E4-489C-9832-97DE67C93947}"/>
              </a:ext>
            </a:extLst>
          </p:cNvPr>
          <p:cNvSpPr/>
          <p:nvPr/>
        </p:nvSpPr>
        <p:spPr>
          <a:xfrm>
            <a:off x="3016157" y="986499"/>
            <a:ext cx="2530522" cy="567391"/>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Age Group</a:t>
            </a:r>
          </a:p>
          <a:p>
            <a:pPr algn="ctr">
              <a:lnSpc>
                <a:spcPct val="90000"/>
              </a:lnSpc>
              <a:spcBef>
                <a:spcPct val="0"/>
              </a:spcBef>
            </a:pPr>
            <a:r>
              <a:rPr lang="en-US" b="1" dirty="0">
                <a:solidFill>
                  <a:schemeClr val="tx1"/>
                </a:solidFill>
                <a:ea typeface="+mj-ea"/>
                <a:cs typeface="+mj-cs"/>
              </a:rPr>
              <a:t>20</a:t>
            </a:r>
          </a:p>
          <a:p>
            <a:pPr algn="ctr">
              <a:lnSpc>
                <a:spcPct val="90000"/>
              </a:lnSpc>
              <a:spcBef>
                <a:spcPct val="0"/>
              </a:spcBef>
            </a:pPr>
            <a:endParaRPr lang="en-GB" b="1" dirty="0">
              <a:solidFill>
                <a:schemeClr val="tx1"/>
              </a:solidFill>
              <a:ea typeface="+mj-ea"/>
              <a:cs typeface="+mj-cs"/>
            </a:endParaRPr>
          </a:p>
        </p:txBody>
      </p:sp>
      <p:sp>
        <p:nvSpPr>
          <p:cNvPr id="22" name="TextBox 21">
            <a:extLst>
              <a:ext uri="{FF2B5EF4-FFF2-40B4-BE49-F238E27FC236}">
                <a16:creationId xmlns:a16="http://schemas.microsoft.com/office/drawing/2014/main" id="{1E09A844-9860-433F-BF25-48F5AA42F06C}"/>
              </a:ext>
            </a:extLst>
          </p:cNvPr>
          <p:cNvSpPr txBox="1"/>
          <p:nvPr/>
        </p:nvSpPr>
        <p:spPr>
          <a:xfrm>
            <a:off x="10206079" y="244572"/>
            <a:ext cx="1182029" cy="369332"/>
          </a:xfrm>
          <a:prstGeom prst="rect">
            <a:avLst/>
          </a:prstGeom>
          <a:noFill/>
        </p:spPr>
        <p:txBody>
          <a:bodyPr wrap="square" rtlCol="0">
            <a:spAutoFit/>
          </a:bodyPr>
          <a:lstStyle/>
          <a:p>
            <a:pPr algn="ctr"/>
            <a:r>
              <a:rPr lang="en-US" b="1" dirty="0"/>
              <a:t>CANADA</a:t>
            </a:r>
            <a:endParaRPr lang="en-GB" b="1" dirty="0"/>
          </a:p>
        </p:txBody>
      </p:sp>
      <p:pic>
        <p:nvPicPr>
          <p:cNvPr id="3" name="Picture 2" descr="Drapeau du Canada — Wikipédia">
            <a:extLst>
              <a:ext uri="{FF2B5EF4-FFF2-40B4-BE49-F238E27FC236}">
                <a16:creationId xmlns:a16="http://schemas.microsoft.com/office/drawing/2014/main" id="{48EEBB3D-04BB-48FC-951B-D27D65525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1015" y="244572"/>
            <a:ext cx="72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70BCACC-77F7-4FF4-9E0B-BC942351A5C2}"/>
              </a:ext>
            </a:extLst>
          </p:cNvPr>
          <p:cNvPicPr>
            <a:picLocks noChangeAspect="1"/>
          </p:cNvPicPr>
          <p:nvPr/>
        </p:nvPicPr>
        <p:blipFill rotWithShape="1">
          <a:blip r:embed="rId4"/>
          <a:srcRect l="5621"/>
          <a:stretch/>
        </p:blipFill>
        <p:spPr>
          <a:xfrm>
            <a:off x="5702185" y="2004214"/>
            <a:ext cx="1950817" cy="4180351"/>
          </a:xfrm>
          <a:prstGeom prst="rect">
            <a:avLst/>
          </a:prstGeom>
        </p:spPr>
      </p:pic>
      <p:pic>
        <p:nvPicPr>
          <p:cNvPr id="7" name="Picture 6">
            <a:extLst>
              <a:ext uri="{FF2B5EF4-FFF2-40B4-BE49-F238E27FC236}">
                <a16:creationId xmlns:a16="http://schemas.microsoft.com/office/drawing/2014/main" id="{B7A9B723-5F31-4ACE-93A3-D73CFC430979}"/>
              </a:ext>
            </a:extLst>
          </p:cNvPr>
          <p:cNvPicPr>
            <a:picLocks noChangeAspect="1"/>
          </p:cNvPicPr>
          <p:nvPr/>
        </p:nvPicPr>
        <p:blipFill>
          <a:blip r:embed="rId5"/>
          <a:stretch>
            <a:fillRect/>
          </a:stretch>
        </p:blipFill>
        <p:spPr>
          <a:xfrm>
            <a:off x="7759336" y="2004214"/>
            <a:ext cx="2095234" cy="4167316"/>
          </a:xfrm>
          <a:prstGeom prst="rect">
            <a:avLst/>
          </a:prstGeom>
        </p:spPr>
      </p:pic>
      <p:pic>
        <p:nvPicPr>
          <p:cNvPr id="9" name="Picture 8">
            <a:extLst>
              <a:ext uri="{FF2B5EF4-FFF2-40B4-BE49-F238E27FC236}">
                <a16:creationId xmlns:a16="http://schemas.microsoft.com/office/drawing/2014/main" id="{387474C8-15F4-4A29-8B07-202E26B89011}"/>
              </a:ext>
            </a:extLst>
          </p:cNvPr>
          <p:cNvPicPr>
            <a:picLocks noChangeAspect="1"/>
          </p:cNvPicPr>
          <p:nvPr/>
        </p:nvPicPr>
        <p:blipFill>
          <a:blip r:embed="rId6"/>
          <a:stretch>
            <a:fillRect/>
          </a:stretch>
        </p:blipFill>
        <p:spPr>
          <a:xfrm>
            <a:off x="10026597" y="2004214"/>
            <a:ext cx="2086540" cy="4167316"/>
          </a:xfrm>
          <a:prstGeom prst="rect">
            <a:avLst/>
          </a:prstGeom>
        </p:spPr>
      </p:pic>
    </p:spTree>
    <p:extLst>
      <p:ext uri="{BB962C8B-B14F-4D97-AF65-F5344CB8AC3E}">
        <p14:creationId xmlns:p14="http://schemas.microsoft.com/office/powerpoint/2010/main" val="1371431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1F06-4868-4596-932A-4C8F808DCDFB}"/>
              </a:ext>
            </a:extLst>
          </p:cNvPr>
          <p:cNvSpPr>
            <a:spLocks noGrp="1"/>
          </p:cNvSpPr>
          <p:nvPr>
            <p:ph type="title"/>
          </p:nvPr>
        </p:nvSpPr>
        <p:spPr>
          <a:xfrm>
            <a:off x="691374" y="122664"/>
            <a:ext cx="11500626" cy="695577"/>
          </a:xfrm>
          <a:solidFill>
            <a:schemeClr val="bg1"/>
          </a:solidFill>
        </p:spPr>
        <p:txBody>
          <a:bodyPr vert="horz" lIns="91440" tIns="45720" rIns="91440" bIns="45720" rtlCol="0" anchor="ctr">
            <a:noAutofit/>
          </a:bodyPr>
          <a:lstStyle/>
          <a:p>
            <a:r>
              <a:rPr lang="en-US" sz="3600" b="1" dirty="0">
                <a:latin typeface="+mn-lt"/>
              </a:rPr>
              <a:t>Project : </a:t>
            </a:r>
            <a:r>
              <a:rPr lang="en-GB" sz="2400" b="1" dirty="0">
                <a:latin typeface="+mn-lt"/>
              </a:rPr>
              <a:t>Alzheimer Disease (Dementia) Detector using </a:t>
            </a:r>
            <a:br>
              <a:rPr lang="en-GB" sz="2400" b="1" dirty="0">
                <a:latin typeface="+mn-lt"/>
              </a:rPr>
            </a:br>
            <a:r>
              <a:rPr lang="en-GB" sz="2400" b="1" dirty="0">
                <a:latin typeface="+mn-lt"/>
              </a:rPr>
              <a:t>Deep Learning model</a:t>
            </a:r>
          </a:p>
        </p:txBody>
      </p:sp>
      <p:sp>
        <p:nvSpPr>
          <p:cNvPr id="11" name="Title 1">
            <a:extLst>
              <a:ext uri="{FF2B5EF4-FFF2-40B4-BE49-F238E27FC236}">
                <a16:creationId xmlns:a16="http://schemas.microsoft.com/office/drawing/2014/main" id="{CA8909F7-919E-4789-B3E8-7FF444A6ECA7}"/>
              </a:ext>
            </a:extLst>
          </p:cNvPr>
          <p:cNvSpPr txBox="1">
            <a:spLocks/>
          </p:cNvSpPr>
          <p:nvPr/>
        </p:nvSpPr>
        <p:spPr>
          <a:xfrm>
            <a:off x="78864" y="135934"/>
            <a:ext cx="460919" cy="69557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2</a:t>
            </a:r>
            <a:endParaRPr lang="en-GB" sz="3600" b="1" dirty="0">
              <a:latin typeface="+mn-lt"/>
            </a:endParaRPr>
          </a:p>
        </p:txBody>
      </p:sp>
      <p:sp>
        <p:nvSpPr>
          <p:cNvPr id="13" name="Rectangle: Rounded Corners 12">
            <a:extLst>
              <a:ext uri="{FF2B5EF4-FFF2-40B4-BE49-F238E27FC236}">
                <a16:creationId xmlns:a16="http://schemas.microsoft.com/office/drawing/2014/main" id="{54F15E34-33CA-4BBE-955D-4C5CB60C36F6}"/>
              </a:ext>
            </a:extLst>
          </p:cNvPr>
          <p:cNvSpPr/>
          <p:nvPr/>
        </p:nvSpPr>
        <p:spPr>
          <a:xfrm>
            <a:off x="6584548" y="950322"/>
            <a:ext cx="5436467" cy="603568"/>
          </a:xfrm>
          <a:prstGeom prst="round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CHALLENGE AREA</a:t>
            </a:r>
          </a:p>
          <a:p>
            <a:pPr algn="ctr">
              <a:lnSpc>
                <a:spcPct val="90000"/>
              </a:lnSpc>
              <a:spcBef>
                <a:spcPct val="0"/>
              </a:spcBef>
            </a:pPr>
            <a:r>
              <a:rPr lang="en-GB" b="1" dirty="0">
                <a:solidFill>
                  <a:schemeClr val="tx1"/>
                </a:solidFill>
                <a:ea typeface="+mj-ea"/>
                <a:cs typeface="+mj-cs"/>
              </a:rPr>
              <a:t>Alzheimer’s Disease and Cognitive Decline</a:t>
            </a: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16" name="Rectangle: Rounded Corners 15">
            <a:extLst>
              <a:ext uri="{FF2B5EF4-FFF2-40B4-BE49-F238E27FC236}">
                <a16:creationId xmlns:a16="http://schemas.microsoft.com/office/drawing/2014/main" id="{069EF398-A3EF-4366-96D1-EE3911ABBDA6}"/>
              </a:ext>
            </a:extLst>
          </p:cNvPr>
          <p:cNvSpPr/>
          <p:nvPr/>
        </p:nvSpPr>
        <p:spPr>
          <a:xfrm>
            <a:off x="78864" y="986499"/>
            <a:ext cx="2530522" cy="567391"/>
          </a:xfrm>
          <a:prstGeom prst="round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Name</a:t>
            </a:r>
          </a:p>
          <a:p>
            <a:pPr algn="ctr">
              <a:lnSpc>
                <a:spcPct val="90000"/>
              </a:lnSpc>
              <a:spcBef>
                <a:spcPct val="0"/>
              </a:spcBef>
            </a:pPr>
            <a:r>
              <a:rPr lang="en-US" b="1" dirty="0">
                <a:solidFill>
                  <a:schemeClr val="tx1"/>
                </a:solidFill>
                <a:ea typeface="+mj-ea"/>
                <a:cs typeface="+mj-cs"/>
              </a:rPr>
              <a:t>BLINK</a:t>
            </a: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18" name="Rectangle 17">
            <a:extLst>
              <a:ext uri="{FF2B5EF4-FFF2-40B4-BE49-F238E27FC236}">
                <a16:creationId xmlns:a16="http://schemas.microsoft.com/office/drawing/2014/main" id="{532826AA-0A3C-4DF5-AEE4-6FAEB52B283C}"/>
              </a:ext>
            </a:extLst>
          </p:cNvPr>
          <p:cNvSpPr/>
          <p:nvPr/>
        </p:nvSpPr>
        <p:spPr>
          <a:xfrm>
            <a:off x="78863" y="1733944"/>
            <a:ext cx="5474444" cy="5001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US" sz="1600" dirty="0">
                <a:solidFill>
                  <a:schemeClr val="tx1"/>
                </a:solidFill>
              </a:rPr>
              <a:t>The team worked on developing an automated system that would aid the pathologists in identifying signs of dementia in MRI scans. </a:t>
            </a:r>
          </a:p>
          <a:p>
            <a:pPr>
              <a:lnSpc>
                <a:spcPct val="107000"/>
              </a:lnSpc>
              <a:spcAft>
                <a:spcPts val="800"/>
              </a:spcAft>
            </a:pPr>
            <a:r>
              <a:rPr lang="en-US" sz="1600" dirty="0">
                <a:solidFill>
                  <a:schemeClr val="tx1"/>
                </a:solidFill>
              </a:rPr>
              <a:t>The proposed system is a </a:t>
            </a:r>
            <a:r>
              <a:rPr lang="en-US" sz="1600" b="1" dirty="0">
                <a:solidFill>
                  <a:schemeClr val="tx1"/>
                </a:solidFill>
              </a:rPr>
              <a:t>Deep learning model capable of differentiating demented and non-demented brain scans</a:t>
            </a:r>
            <a:r>
              <a:rPr lang="en-US" sz="1600" dirty="0">
                <a:solidFill>
                  <a:schemeClr val="tx1"/>
                </a:solidFill>
              </a:rPr>
              <a:t>. The model can classify four classes of scans: Non-Demented, Very Mild Demented, Mild Demented , Moderate Demented. The deep learning model used for this project is DenseNet169 which gave an accuracy of 88% and is deployed as a web app using Flask-</a:t>
            </a:r>
            <a:r>
              <a:rPr lang="en-US" sz="1600" dirty="0" err="1">
                <a:solidFill>
                  <a:schemeClr val="tx1"/>
                </a:solidFill>
              </a:rPr>
              <a:t>ngrok</a:t>
            </a:r>
            <a:r>
              <a:rPr lang="en-US" sz="1600" dirty="0">
                <a:solidFill>
                  <a:schemeClr val="tx1"/>
                </a:solidFill>
              </a:rPr>
              <a:t> package available in python libraries. This application can be scaled to identify the regions in the brain affected due to dementia and be deployed as a mobile application.</a:t>
            </a:r>
            <a:endParaRPr lang="en-GB" sz="1600" dirty="0">
              <a:solidFill>
                <a:schemeClr val="tx1"/>
              </a:solidFill>
            </a:endParaRPr>
          </a:p>
        </p:txBody>
      </p:sp>
      <p:sp>
        <p:nvSpPr>
          <p:cNvPr id="21" name="Rectangle: Rounded Corners 20">
            <a:extLst>
              <a:ext uri="{FF2B5EF4-FFF2-40B4-BE49-F238E27FC236}">
                <a16:creationId xmlns:a16="http://schemas.microsoft.com/office/drawing/2014/main" id="{01AFB740-F1E4-489C-9832-97DE67C93947}"/>
              </a:ext>
            </a:extLst>
          </p:cNvPr>
          <p:cNvSpPr/>
          <p:nvPr/>
        </p:nvSpPr>
        <p:spPr>
          <a:xfrm>
            <a:off x="3016157" y="986499"/>
            <a:ext cx="2530522" cy="567391"/>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Age Group</a:t>
            </a:r>
          </a:p>
          <a:p>
            <a:pPr algn="ctr">
              <a:lnSpc>
                <a:spcPct val="90000"/>
              </a:lnSpc>
              <a:spcBef>
                <a:spcPct val="0"/>
              </a:spcBef>
            </a:pPr>
            <a:r>
              <a:rPr lang="en-US" b="1" dirty="0">
                <a:solidFill>
                  <a:schemeClr val="tx1"/>
                </a:solidFill>
                <a:ea typeface="+mj-ea"/>
                <a:cs typeface="+mj-cs"/>
              </a:rPr>
              <a:t>21-23</a:t>
            </a:r>
          </a:p>
          <a:p>
            <a:pPr algn="ctr">
              <a:lnSpc>
                <a:spcPct val="90000"/>
              </a:lnSpc>
              <a:spcBef>
                <a:spcPct val="0"/>
              </a:spcBef>
            </a:pPr>
            <a:endParaRPr lang="en-GB" b="1" dirty="0">
              <a:solidFill>
                <a:schemeClr val="tx1"/>
              </a:solidFill>
              <a:ea typeface="+mj-ea"/>
              <a:cs typeface="+mj-cs"/>
            </a:endParaRPr>
          </a:p>
        </p:txBody>
      </p:sp>
      <p:sp>
        <p:nvSpPr>
          <p:cNvPr id="22" name="TextBox 21">
            <a:extLst>
              <a:ext uri="{FF2B5EF4-FFF2-40B4-BE49-F238E27FC236}">
                <a16:creationId xmlns:a16="http://schemas.microsoft.com/office/drawing/2014/main" id="{1E09A844-9860-433F-BF25-48F5AA42F06C}"/>
              </a:ext>
            </a:extLst>
          </p:cNvPr>
          <p:cNvSpPr txBox="1"/>
          <p:nvPr/>
        </p:nvSpPr>
        <p:spPr>
          <a:xfrm>
            <a:off x="10499172" y="245319"/>
            <a:ext cx="1182029" cy="369332"/>
          </a:xfrm>
          <a:prstGeom prst="rect">
            <a:avLst/>
          </a:prstGeom>
          <a:noFill/>
        </p:spPr>
        <p:txBody>
          <a:bodyPr wrap="square" rtlCol="0">
            <a:spAutoFit/>
          </a:bodyPr>
          <a:lstStyle/>
          <a:p>
            <a:pPr algn="ctr"/>
            <a:r>
              <a:rPr lang="en-US" b="1" dirty="0"/>
              <a:t>INDIA</a:t>
            </a:r>
            <a:endParaRPr lang="en-GB" b="1" dirty="0"/>
          </a:p>
        </p:txBody>
      </p:sp>
      <p:pic>
        <p:nvPicPr>
          <p:cNvPr id="2050" name="Picture 2" descr="Flag of India - Wikipedia">
            <a:extLst>
              <a:ext uri="{FF2B5EF4-FFF2-40B4-BE49-F238E27FC236}">
                <a16:creationId xmlns:a16="http://schemas.microsoft.com/office/drawing/2014/main" id="{EE2D74EC-E13E-42C5-B987-A7AF93338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1015" y="244572"/>
            <a:ext cx="54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31D8E97-D267-43F7-BC0F-3F3CD03AF60F}"/>
              </a:ext>
            </a:extLst>
          </p:cNvPr>
          <p:cNvPicPr>
            <a:picLocks noChangeAspect="1"/>
          </p:cNvPicPr>
          <p:nvPr/>
        </p:nvPicPr>
        <p:blipFill>
          <a:blip r:embed="rId4"/>
          <a:stretch>
            <a:fillRect/>
          </a:stretch>
        </p:blipFill>
        <p:spPr>
          <a:xfrm>
            <a:off x="5752977" y="4761913"/>
            <a:ext cx="6360160" cy="1714312"/>
          </a:xfrm>
          <a:prstGeom prst="rect">
            <a:avLst/>
          </a:prstGeom>
        </p:spPr>
      </p:pic>
      <p:pic>
        <p:nvPicPr>
          <p:cNvPr id="17" name="SVID_20210418_194451_1">
            <a:hlinkClick r:id="" action="ppaction://media"/>
            <a:extLst>
              <a:ext uri="{FF2B5EF4-FFF2-40B4-BE49-F238E27FC236}">
                <a16:creationId xmlns:a16="http://schemas.microsoft.com/office/drawing/2014/main" id="{0D9F7DB0-5F56-4887-B2BC-69CF412ECFCA}"/>
              </a:ext>
            </a:extLst>
          </p:cNvPr>
          <p:cNvPicPr>
            <a:picLocks noChangeAspect="1"/>
          </p:cNvPicPr>
          <p:nvPr/>
        </p:nvPicPr>
        <p:blipFill>
          <a:blip r:embed="rId5"/>
          <a:stretch>
            <a:fillRect/>
          </a:stretch>
        </p:blipFill>
        <p:spPr>
          <a:xfrm>
            <a:off x="8595360" y="1842231"/>
            <a:ext cx="1387587" cy="2550060"/>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2530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1F06-4868-4596-932A-4C8F808DCDFB}"/>
              </a:ext>
            </a:extLst>
          </p:cNvPr>
          <p:cNvSpPr>
            <a:spLocks noGrp="1"/>
          </p:cNvSpPr>
          <p:nvPr>
            <p:ph type="title"/>
          </p:nvPr>
        </p:nvSpPr>
        <p:spPr>
          <a:xfrm>
            <a:off x="691374" y="122664"/>
            <a:ext cx="11500626" cy="695577"/>
          </a:xfrm>
          <a:solidFill>
            <a:schemeClr val="bg1"/>
          </a:solidFill>
        </p:spPr>
        <p:txBody>
          <a:bodyPr vert="horz" lIns="91440" tIns="45720" rIns="91440" bIns="45720" rtlCol="0" anchor="ctr">
            <a:noAutofit/>
          </a:bodyPr>
          <a:lstStyle/>
          <a:p>
            <a:r>
              <a:rPr lang="en-US" sz="3600" b="1" dirty="0">
                <a:latin typeface="+mn-lt"/>
              </a:rPr>
              <a:t>Project : </a:t>
            </a:r>
            <a:r>
              <a:rPr lang="en-US" sz="3600" b="1" dirty="0" err="1">
                <a:latin typeface="+mn-lt"/>
              </a:rPr>
              <a:t>AmWell</a:t>
            </a:r>
            <a:endParaRPr lang="en-GB" sz="2400" b="1" dirty="0">
              <a:latin typeface="+mn-lt"/>
            </a:endParaRPr>
          </a:p>
        </p:txBody>
      </p:sp>
      <p:sp>
        <p:nvSpPr>
          <p:cNvPr id="11" name="Title 1">
            <a:extLst>
              <a:ext uri="{FF2B5EF4-FFF2-40B4-BE49-F238E27FC236}">
                <a16:creationId xmlns:a16="http://schemas.microsoft.com/office/drawing/2014/main" id="{CA8909F7-919E-4789-B3E8-7FF444A6ECA7}"/>
              </a:ext>
            </a:extLst>
          </p:cNvPr>
          <p:cNvSpPr txBox="1">
            <a:spLocks/>
          </p:cNvSpPr>
          <p:nvPr/>
        </p:nvSpPr>
        <p:spPr>
          <a:xfrm>
            <a:off x="78864" y="135934"/>
            <a:ext cx="460919" cy="69557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3</a:t>
            </a:r>
            <a:endParaRPr lang="en-GB" sz="3600" b="1" dirty="0">
              <a:latin typeface="+mn-lt"/>
            </a:endParaRPr>
          </a:p>
        </p:txBody>
      </p:sp>
      <p:sp>
        <p:nvSpPr>
          <p:cNvPr id="13" name="Rectangle: Rounded Corners 12">
            <a:extLst>
              <a:ext uri="{FF2B5EF4-FFF2-40B4-BE49-F238E27FC236}">
                <a16:creationId xmlns:a16="http://schemas.microsoft.com/office/drawing/2014/main" id="{54F15E34-33CA-4BBE-955D-4C5CB60C36F6}"/>
              </a:ext>
            </a:extLst>
          </p:cNvPr>
          <p:cNvSpPr/>
          <p:nvPr/>
        </p:nvSpPr>
        <p:spPr>
          <a:xfrm>
            <a:off x="6584548" y="950322"/>
            <a:ext cx="5436467" cy="603568"/>
          </a:xfrm>
          <a:prstGeom prst="round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CHALLENGE AREA</a:t>
            </a:r>
          </a:p>
          <a:p>
            <a:pPr algn="ctr">
              <a:lnSpc>
                <a:spcPct val="90000"/>
              </a:lnSpc>
              <a:spcBef>
                <a:spcPct val="0"/>
              </a:spcBef>
            </a:pPr>
            <a:r>
              <a:rPr lang="en-GB" b="1" dirty="0">
                <a:solidFill>
                  <a:schemeClr val="tx1"/>
                </a:solidFill>
                <a:ea typeface="+mj-ea"/>
                <a:cs typeface="+mj-cs"/>
              </a:rPr>
              <a:t>Alzheimer’s Disease and Cognitive Decline</a:t>
            </a: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16" name="Rectangle: Rounded Corners 15">
            <a:extLst>
              <a:ext uri="{FF2B5EF4-FFF2-40B4-BE49-F238E27FC236}">
                <a16:creationId xmlns:a16="http://schemas.microsoft.com/office/drawing/2014/main" id="{069EF398-A3EF-4366-96D1-EE3911ABBDA6}"/>
              </a:ext>
            </a:extLst>
          </p:cNvPr>
          <p:cNvSpPr/>
          <p:nvPr/>
        </p:nvSpPr>
        <p:spPr>
          <a:xfrm>
            <a:off x="78864" y="986499"/>
            <a:ext cx="2530522" cy="567391"/>
          </a:xfrm>
          <a:prstGeom prst="round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Name</a:t>
            </a:r>
          </a:p>
          <a:p>
            <a:pPr algn="ctr">
              <a:lnSpc>
                <a:spcPct val="90000"/>
              </a:lnSpc>
              <a:spcBef>
                <a:spcPct val="0"/>
              </a:spcBef>
            </a:pPr>
            <a:r>
              <a:rPr lang="en-US" b="1" dirty="0">
                <a:solidFill>
                  <a:schemeClr val="tx1"/>
                </a:solidFill>
                <a:ea typeface="+mj-ea"/>
                <a:cs typeface="+mj-cs"/>
              </a:rPr>
              <a:t>Chronology.AI</a:t>
            </a: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18" name="Rectangle 17">
            <a:extLst>
              <a:ext uri="{FF2B5EF4-FFF2-40B4-BE49-F238E27FC236}">
                <a16:creationId xmlns:a16="http://schemas.microsoft.com/office/drawing/2014/main" id="{532826AA-0A3C-4DF5-AEE4-6FAEB52B283C}"/>
              </a:ext>
            </a:extLst>
          </p:cNvPr>
          <p:cNvSpPr/>
          <p:nvPr/>
        </p:nvSpPr>
        <p:spPr>
          <a:xfrm>
            <a:off x="78863" y="1733944"/>
            <a:ext cx="5474444" cy="5001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GB" sz="1600" dirty="0">
                <a:solidFill>
                  <a:schemeClr val="tx1"/>
                </a:solidFill>
              </a:rPr>
              <a:t>The team built an app that aids the elderly to:</a:t>
            </a:r>
          </a:p>
          <a:p>
            <a:pPr marL="447675" indent="-265113" defTabSz="447675">
              <a:lnSpc>
                <a:spcPct val="107000"/>
              </a:lnSpc>
              <a:spcAft>
                <a:spcPts val="800"/>
              </a:spcAft>
            </a:pPr>
            <a:r>
              <a:rPr lang="en-GB" sz="1600" dirty="0">
                <a:solidFill>
                  <a:schemeClr val="tx1"/>
                </a:solidFill>
              </a:rPr>
              <a:t>•	Graded MRI Classifier: AI powered classifier for instant graded dementia report generation</a:t>
            </a:r>
          </a:p>
          <a:p>
            <a:pPr marL="447675" indent="-265113" defTabSz="447675">
              <a:lnSpc>
                <a:spcPct val="107000"/>
              </a:lnSpc>
              <a:spcAft>
                <a:spcPts val="800"/>
              </a:spcAft>
            </a:pPr>
            <a:r>
              <a:rPr lang="en-GB" sz="1600" dirty="0">
                <a:solidFill>
                  <a:schemeClr val="tx1"/>
                </a:solidFill>
              </a:rPr>
              <a:t>•	Flashcards Quizzes: Interactive quizzes from general knowledge and sports to history</a:t>
            </a:r>
          </a:p>
          <a:p>
            <a:pPr marL="447675" indent="-265113" defTabSz="447675">
              <a:lnSpc>
                <a:spcPct val="107000"/>
              </a:lnSpc>
              <a:spcAft>
                <a:spcPts val="800"/>
              </a:spcAft>
            </a:pPr>
            <a:r>
              <a:rPr lang="en-GB" sz="1600" dirty="0">
                <a:solidFill>
                  <a:schemeClr val="tx1"/>
                </a:solidFill>
              </a:rPr>
              <a:t>•	Sleep Tracker: Track &amp;amp; Monitor your sleep, get personalized periodic reports</a:t>
            </a:r>
          </a:p>
          <a:p>
            <a:pPr marL="447675" indent="-265113" defTabSz="447675">
              <a:lnSpc>
                <a:spcPct val="107000"/>
              </a:lnSpc>
              <a:spcAft>
                <a:spcPts val="800"/>
              </a:spcAft>
            </a:pPr>
            <a:r>
              <a:rPr lang="en-GB" sz="1600" dirty="0">
                <a:solidFill>
                  <a:schemeClr val="tx1"/>
                </a:solidFill>
              </a:rPr>
              <a:t>•	Reminder App: Set tasks, get reminders, enjoy!</a:t>
            </a:r>
          </a:p>
          <a:p>
            <a:pPr marL="447675" indent="-265113" defTabSz="447675">
              <a:lnSpc>
                <a:spcPct val="107000"/>
              </a:lnSpc>
              <a:spcAft>
                <a:spcPts val="800"/>
              </a:spcAft>
            </a:pPr>
            <a:r>
              <a:rPr lang="en-GB" sz="1600" dirty="0">
                <a:solidFill>
                  <a:schemeClr val="tx1"/>
                </a:solidFill>
              </a:rPr>
              <a:t>•	Fall Detector: Alert when the host falls</a:t>
            </a:r>
          </a:p>
          <a:p>
            <a:pPr marL="447675" indent="-265113" defTabSz="447675">
              <a:lnSpc>
                <a:spcPct val="107000"/>
              </a:lnSpc>
              <a:spcAft>
                <a:spcPts val="800"/>
              </a:spcAft>
            </a:pPr>
            <a:r>
              <a:rPr lang="en-GB" sz="1600" dirty="0">
                <a:solidFill>
                  <a:schemeClr val="tx1"/>
                </a:solidFill>
              </a:rPr>
              <a:t>•	Connect to doctor: Peer to peer connection with doctors</a:t>
            </a:r>
          </a:p>
          <a:p>
            <a:pPr marL="447675" indent="-265113" defTabSz="447675">
              <a:lnSpc>
                <a:spcPct val="107000"/>
              </a:lnSpc>
              <a:spcAft>
                <a:spcPts val="800"/>
              </a:spcAft>
            </a:pPr>
            <a:r>
              <a:rPr lang="en-GB" sz="1600" dirty="0">
                <a:solidFill>
                  <a:schemeClr val="tx1"/>
                </a:solidFill>
              </a:rPr>
              <a:t>•	Community: community builder </a:t>
            </a:r>
          </a:p>
          <a:p>
            <a:pPr>
              <a:lnSpc>
                <a:spcPct val="107000"/>
              </a:lnSpc>
              <a:spcAft>
                <a:spcPts val="800"/>
              </a:spcAft>
            </a:pPr>
            <a:endParaRPr lang="en-GB" sz="1600" dirty="0">
              <a:solidFill>
                <a:schemeClr val="tx1"/>
              </a:solidFill>
            </a:endParaRPr>
          </a:p>
        </p:txBody>
      </p:sp>
      <p:sp>
        <p:nvSpPr>
          <p:cNvPr id="21" name="Rectangle: Rounded Corners 20">
            <a:extLst>
              <a:ext uri="{FF2B5EF4-FFF2-40B4-BE49-F238E27FC236}">
                <a16:creationId xmlns:a16="http://schemas.microsoft.com/office/drawing/2014/main" id="{01AFB740-F1E4-489C-9832-97DE67C93947}"/>
              </a:ext>
            </a:extLst>
          </p:cNvPr>
          <p:cNvSpPr/>
          <p:nvPr/>
        </p:nvSpPr>
        <p:spPr>
          <a:xfrm>
            <a:off x="3016157" y="986499"/>
            <a:ext cx="2530522" cy="567391"/>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Age Group</a:t>
            </a:r>
          </a:p>
          <a:p>
            <a:pPr algn="ctr">
              <a:lnSpc>
                <a:spcPct val="90000"/>
              </a:lnSpc>
              <a:spcBef>
                <a:spcPct val="0"/>
              </a:spcBef>
            </a:pPr>
            <a:r>
              <a:rPr lang="en-US" b="1" dirty="0">
                <a:solidFill>
                  <a:schemeClr val="tx1"/>
                </a:solidFill>
                <a:ea typeface="+mj-ea"/>
                <a:cs typeface="+mj-cs"/>
              </a:rPr>
              <a:t>21</a:t>
            </a:r>
          </a:p>
          <a:p>
            <a:pPr algn="ctr">
              <a:lnSpc>
                <a:spcPct val="90000"/>
              </a:lnSpc>
              <a:spcBef>
                <a:spcPct val="0"/>
              </a:spcBef>
            </a:pPr>
            <a:endParaRPr lang="en-GB" b="1" dirty="0">
              <a:solidFill>
                <a:schemeClr val="tx1"/>
              </a:solidFill>
              <a:ea typeface="+mj-ea"/>
              <a:cs typeface="+mj-cs"/>
            </a:endParaRPr>
          </a:p>
        </p:txBody>
      </p:sp>
      <p:sp>
        <p:nvSpPr>
          <p:cNvPr id="22" name="TextBox 21">
            <a:extLst>
              <a:ext uri="{FF2B5EF4-FFF2-40B4-BE49-F238E27FC236}">
                <a16:creationId xmlns:a16="http://schemas.microsoft.com/office/drawing/2014/main" id="{1E09A844-9860-433F-BF25-48F5AA42F06C}"/>
              </a:ext>
            </a:extLst>
          </p:cNvPr>
          <p:cNvSpPr txBox="1"/>
          <p:nvPr/>
        </p:nvSpPr>
        <p:spPr>
          <a:xfrm>
            <a:off x="10499172" y="245319"/>
            <a:ext cx="1182029" cy="369332"/>
          </a:xfrm>
          <a:prstGeom prst="rect">
            <a:avLst/>
          </a:prstGeom>
          <a:noFill/>
        </p:spPr>
        <p:txBody>
          <a:bodyPr wrap="square" rtlCol="0">
            <a:spAutoFit/>
          </a:bodyPr>
          <a:lstStyle/>
          <a:p>
            <a:pPr algn="ctr"/>
            <a:r>
              <a:rPr lang="en-US" b="1" dirty="0"/>
              <a:t>INDIA</a:t>
            </a:r>
            <a:endParaRPr lang="en-GB" b="1" dirty="0"/>
          </a:p>
        </p:txBody>
      </p:sp>
      <p:pic>
        <p:nvPicPr>
          <p:cNvPr id="2050" name="Picture 2" descr="Flag of India - Wikipedia">
            <a:extLst>
              <a:ext uri="{FF2B5EF4-FFF2-40B4-BE49-F238E27FC236}">
                <a16:creationId xmlns:a16="http://schemas.microsoft.com/office/drawing/2014/main" id="{EE2D74EC-E13E-42C5-B987-A7AF93338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1015" y="244572"/>
            <a:ext cx="54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34B4EAA-E568-4C18-8259-E42D1B9C84E2}"/>
              </a:ext>
            </a:extLst>
          </p:cNvPr>
          <p:cNvPicPr>
            <a:picLocks noChangeAspect="1"/>
          </p:cNvPicPr>
          <p:nvPr/>
        </p:nvPicPr>
        <p:blipFill>
          <a:blip r:embed="rId4"/>
          <a:stretch>
            <a:fillRect/>
          </a:stretch>
        </p:blipFill>
        <p:spPr>
          <a:xfrm>
            <a:off x="6807369" y="1733943"/>
            <a:ext cx="2583645" cy="1837373"/>
          </a:xfrm>
          <a:prstGeom prst="rect">
            <a:avLst/>
          </a:prstGeom>
        </p:spPr>
      </p:pic>
      <p:pic>
        <p:nvPicPr>
          <p:cNvPr id="7" name="Picture 6">
            <a:extLst>
              <a:ext uri="{FF2B5EF4-FFF2-40B4-BE49-F238E27FC236}">
                <a16:creationId xmlns:a16="http://schemas.microsoft.com/office/drawing/2014/main" id="{45115CF5-E512-4FCE-B200-50EA3E8A03F2}"/>
              </a:ext>
            </a:extLst>
          </p:cNvPr>
          <p:cNvPicPr>
            <a:picLocks noChangeAspect="1"/>
          </p:cNvPicPr>
          <p:nvPr/>
        </p:nvPicPr>
        <p:blipFill>
          <a:blip r:embed="rId5"/>
          <a:stretch>
            <a:fillRect/>
          </a:stretch>
        </p:blipFill>
        <p:spPr>
          <a:xfrm>
            <a:off x="9625840" y="1733944"/>
            <a:ext cx="2219689" cy="2797416"/>
          </a:xfrm>
          <a:prstGeom prst="rect">
            <a:avLst/>
          </a:prstGeom>
        </p:spPr>
      </p:pic>
      <p:pic>
        <p:nvPicPr>
          <p:cNvPr id="9" name="Picture 8">
            <a:extLst>
              <a:ext uri="{FF2B5EF4-FFF2-40B4-BE49-F238E27FC236}">
                <a16:creationId xmlns:a16="http://schemas.microsoft.com/office/drawing/2014/main" id="{54AA8802-85AE-4357-A7E5-3CCF490E8286}"/>
              </a:ext>
            </a:extLst>
          </p:cNvPr>
          <p:cNvPicPr>
            <a:picLocks noChangeAspect="1"/>
          </p:cNvPicPr>
          <p:nvPr/>
        </p:nvPicPr>
        <p:blipFill>
          <a:blip r:embed="rId6"/>
          <a:stretch>
            <a:fillRect/>
          </a:stretch>
        </p:blipFill>
        <p:spPr>
          <a:xfrm>
            <a:off x="9625840" y="4614558"/>
            <a:ext cx="2219689" cy="2197712"/>
          </a:xfrm>
          <a:prstGeom prst="rect">
            <a:avLst/>
          </a:prstGeom>
        </p:spPr>
      </p:pic>
      <p:pic>
        <p:nvPicPr>
          <p:cNvPr id="12" name="Picture 11">
            <a:extLst>
              <a:ext uri="{FF2B5EF4-FFF2-40B4-BE49-F238E27FC236}">
                <a16:creationId xmlns:a16="http://schemas.microsoft.com/office/drawing/2014/main" id="{780A146D-AD73-41AF-A2B6-B658DF74BBAB}"/>
              </a:ext>
            </a:extLst>
          </p:cNvPr>
          <p:cNvPicPr>
            <a:picLocks noChangeAspect="1"/>
          </p:cNvPicPr>
          <p:nvPr/>
        </p:nvPicPr>
        <p:blipFill>
          <a:blip r:embed="rId7"/>
          <a:stretch>
            <a:fillRect/>
          </a:stretch>
        </p:blipFill>
        <p:spPr>
          <a:xfrm>
            <a:off x="6807369" y="3789267"/>
            <a:ext cx="2588153" cy="1707291"/>
          </a:xfrm>
          <a:prstGeom prst="rect">
            <a:avLst/>
          </a:prstGeom>
        </p:spPr>
      </p:pic>
    </p:spTree>
    <p:extLst>
      <p:ext uri="{BB962C8B-B14F-4D97-AF65-F5344CB8AC3E}">
        <p14:creationId xmlns:p14="http://schemas.microsoft.com/office/powerpoint/2010/main" val="4022800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1F06-4868-4596-932A-4C8F808DCDFB}"/>
              </a:ext>
            </a:extLst>
          </p:cNvPr>
          <p:cNvSpPr>
            <a:spLocks noGrp="1"/>
          </p:cNvSpPr>
          <p:nvPr>
            <p:ph type="title"/>
          </p:nvPr>
        </p:nvSpPr>
        <p:spPr>
          <a:xfrm>
            <a:off x="691374" y="122664"/>
            <a:ext cx="11500626" cy="695577"/>
          </a:xfrm>
          <a:solidFill>
            <a:schemeClr val="bg1"/>
          </a:solidFill>
        </p:spPr>
        <p:txBody>
          <a:bodyPr vert="horz" lIns="91440" tIns="45720" rIns="91440" bIns="45720" rtlCol="0" anchor="ctr">
            <a:noAutofit/>
          </a:bodyPr>
          <a:lstStyle/>
          <a:p>
            <a:r>
              <a:rPr lang="en-US" sz="3600" b="1" dirty="0">
                <a:latin typeface="+mn-lt"/>
              </a:rPr>
              <a:t>Project : Sync Up</a:t>
            </a:r>
            <a:endParaRPr lang="en-GB" sz="2400" b="1" dirty="0">
              <a:latin typeface="+mn-lt"/>
            </a:endParaRPr>
          </a:p>
        </p:txBody>
      </p:sp>
      <p:sp>
        <p:nvSpPr>
          <p:cNvPr id="11" name="Title 1">
            <a:extLst>
              <a:ext uri="{FF2B5EF4-FFF2-40B4-BE49-F238E27FC236}">
                <a16:creationId xmlns:a16="http://schemas.microsoft.com/office/drawing/2014/main" id="{CA8909F7-919E-4789-B3E8-7FF444A6ECA7}"/>
              </a:ext>
            </a:extLst>
          </p:cNvPr>
          <p:cNvSpPr txBox="1">
            <a:spLocks/>
          </p:cNvSpPr>
          <p:nvPr/>
        </p:nvSpPr>
        <p:spPr>
          <a:xfrm>
            <a:off x="78864" y="135934"/>
            <a:ext cx="460919" cy="69557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4</a:t>
            </a:r>
            <a:endParaRPr lang="en-GB" sz="3600" b="1" dirty="0">
              <a:latin typeface="+mn-lt"/>
            </a:endParaRPr>
          </a:p>
        </p:txBody>
      </p:sp>
      <p:sp>
        <p:nvSpPr>
          <p:cNvPr id="13" name="Rectangle: Rounded Corners 12">
            <a:extLst>
              <a:ext uri="{FF2B5EF4-FFF2-40B4-BE49-F238E27FC236}">
                <a16:creationId xmlns:a16="http://schemas.microsoft.com/office/drawing/2014/main" id="{54F15E34-33CA-4BBE-955D-4C5CB60C36F6}"/>
              </a:ext>
            </a:extLst>
          </p:cNvPr>
          <p:cNvSpPr/>
          <p:nvPr/>
        </p:nvSpPr>
        <p:spPr>
          <a:xfrm>
            <a:off x="6584548" y="950322"/>
            <a:ext cx="5436467" cy="603568"/>
          </a:xfrm>
          <a:prstGeom prst="round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CHALLENGE AREA</a:t>
            </a:r>
          </a:p>
          <a:p>
            <a:pPr algn="ctr">
              <a:lnSpc>
                <a:spcPct val="90000"/>
              </a:lnSpc>
              <a:spcBef>
                <a:spcPct val="0"/>
              </a:spcBef>
            </a:pPr>
            <a:r>
              <a:rPr lang="en-GB" b="1" dirty="0">
                <a:solidFill>
                  <a:schemeClr val="tx1"/>
                </a:solidFill>
                <a:ea typeface="+mj-ea"/>
                <a:cs typeface="+mj-cs"/>
              </a:rPr>
              <a:t>Alzheimer’s Disease and Cognitive Decline</a:t>
            </a: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16" name="Rectangle: Rounded Corners 15">
            <a:extLst>
              <a:ext uri="{FF2B5EF4-FFF2-40B4-BE49-F238E27FC236}">
                <a16:creationId xmlns:a16="http://schemas.microsoft.com/office/drawing/2014/main" id="{069EF398-A3EF-4366-96D1-EE3911ABBDA6}"/>
              </a:ext>
            </a:extLst>
          </p:cNvPr>
          <p:cNvSpPr/>
          <p:nvPr/>
        </p:nvSpPr>
        <p:spPr>
          <a:xfrm>
            <a:off x="78864" y="986499"/>
            <a:ext cx="2530522" cy="567391"/>
          </a:xfrm>
          <a:prstGeom prst="round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Name</a:t>
            </a:r>
          </a:p>
          <a:p>
            <a:pPr algn="ctr">
              <a:lnSpc>
                <a:spcPct val="90000"/>
              </a:lnSpc>
              <a:spcBef>
                <a:spcPct val="0"/>
              </a:spcBef>
            </a:pPr>
            <a:r>
              <a:rPr lang="en-US" b="1" dirty="0">
                <a:solidFill>
                  <a:schemeClr val="tx1"/>
                </a:solidFill>
                <a:ea typeface="+mj-ea"/>
                <a:cs typeface="+mj-cs"/>
              </a:rPr>
              <a:t>Sync Up</a:t>
            </a: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18" name="Rectangle 17">
            <a:extLst>
              <a:ext uri="{FF2B5EF4-FFF2-40B4-BE49-F238E27FC236}">
                <a16:creationId xmlns:a16="http://schemas.microsoft.com/office/drawing/2014/main" id="{532826AA-0A3C-4DF5-AEE4-6FAEB52B283C}"/>
              </a:ext>
            </a:extLst>
          </p:cNvPr>
          <p:cNvSpPr/>
          <p:nvPr/>
        </p:nvSpPr>
        <p:spPr>
          <a:xfrm>
            <a:off x="78863" y="1733944"/>
            <a:ext cx="5474444" cy="5001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US" sz="1600" dirty="0">
                <a:solidFill>
                  <a:schemeClr val="tx1"/>
                </a:solidFill>
              </a:rPr>
              <a:t>The Platform Sync Up developed by the team will provide a </a:t>
            </a:r>
            <a:r>
              <a:rPr lang="en-US" sz="1600" b="1" dirty="0">
                <a:solidFill>
                  <a:schemeClr val="tx1"/>
                </a:solidFill>
              </a:rPr>
              <a:t>Social Media Platform </a:t>
            </a:r>
            <a:r>
              <a:rPr lang="en-US" sz="1600" dirty="0">
                <a:solidFill>
                  <a:schemeClr val="tx1"/>
                </a:solidFill>
              </a:rPr>
              <a:t>to the elders. </a:t>
            </a:r>
          </a:p>
          <a:p>
            <a:pPr>
              <a:lnSpc>
                <a:spcPct val="107000"/>
              </a:lnSpc>
              <a:spcAft>
                <a:spcPts val="800"/>
              </a:spcAft>
            </a:pPr>
            <a:r>
              <a:rPr lang="en-US" sz="1600" dirty="0">
                <a:solidFill>
                  <a:schemeClr val="tx1"/>
                </a:solidFill>
              </a:rPr>
              <a:t>The device will be using </a:t>
            </a:r>
            <a:r>
              <a:rPr lang="en-US" sz="1600" b="1" dirty="0">
                <a:solidFill>
                  <a:schemeClr val="tx1"/>
                </a:solidFill>
              </a:rPr>
              <a:t>stories</a:t>
            </a:r>
            <a:r>
              <a:rPr lang="en-US" sz="1600" dirty="0">
                <a:solidFill>
                  <a:schemeClr val="tx1"/>
                </a:solidFill>
              </a:rPr>
              <a:t> to collect information which will play a key role in detecting diseases and other major health issues along with using the stories to group similar type of people facing similar day-to-day activities hence reducing loneliness, which is a major cause for depression, heart diseases, Alzheimer's, etc. </a:t>
            </a:r>
          </a:p>
          <a:p>
            <a:pPr>
              <a:lnSpc>
                <a:spcPct val="107000"/>
              </a:lnSpc>
              <a:spcAft>
                <a:spcPts val="800"/>
              </a:spcAft>
            </a:pPr>
            <a:r>
              <a:rPr lang="en-US" sz="1600" dirty="0">
                <a:solidFill>
                  <a:schemeClr val="tx1"/>
                </a:solidFill>
              </a:rPr>
              <a:t>The platform will also act like an </a:t>
            </a:r>
            <a:r>
              <a:rPr lang="en-US" sz="1600" b="1" dirty="0">
                <a:solidFill>
                  <a:schemeClr val="tx1"/>
                </a:solidFill>
              </a:rPr>
              <a:t>elderly care system </a:t>
            </a:r>
            <a:r>
              <a:rPr lang="en-US" sz="1600" dirty="0">
                <a:solidFill>
                  <a:schemeClr val="tx1"/>
                </a:solidFill>
              </a:rPr>
              <a:t>which will keep track of their location, medicine routine, mental state and then inform their families and concerned persons in case of emergency. </a:t>
            </a:r>
            <a:endParaRPr lang="en-GB" sz="1600" dirty="0">
              <a:solidFill>
                <a:schemeClr val="tx1"/>
              </a:solidFill>
            </a:endParaRPr>
          </a:p>
        </p:txBody>
      </p:sp>
      <p:sp>
        <p:nvSpPr>
          <p:cNvPr id="21" name="Rectangle: Rounded Corners 20">
            <a:extLst>
              <a:ext uri="{FF2B5EF4-FFF2-40B4-BE49-F238E27FC236}">
                <a16:creationId xmlns:a16="http://schemas.microsoft.com/office/drawing/2014/main" id="{01AFB740-F1E4-489C-9832-97DE67C93947}"/>
              </a:ext>
            </a:extLst>
          </p:cNvPr>
          <p:cNvSpPr/>
          <p:nvPr/>
        </p:nvSpPr>
        <p:spPr>
          <a:xfrm>
            <a:off x="3016157" y="986499"/>
            <a:ext cx="2530522" cy="567391"/>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Age Group</a:t>
            </a:r>
          </a:p>
          <a:p>
            <a:pPr algn="ctr">
              <a:lnSpc>
                <a:spcPct val="90000"/>
              </a:lnSpc>
              <a:spcBef>
                <a:spcPct val="0"/>
              </a:spcBef>
            </a:pPr>
            <a:r>
              <a:rPr lang="en-US" b="1" dirty="0">
                <a:solidFill>
                  <a:schemeClr val="tx1"/>
                </a:solidFill>
                <a:ea typeface="+mj-ea"/>
                <a:cs typeface="+mj-cs"/>
              </a:rPr>
              <a:t>21</a:t>
            </a:r>
          </a:p>
          <a:p>
            <a:pPr algn="ctr">
              <a:lnSpc>
                <a:spcPct val="90000"/>
              </a:lnSpc>
              <a:spcBef>
                <a:spcPct val="0"/>
              </a:spcBef>
            </a:pPr>
            <a:endParaRPr lang="en-GB" b="1" dirty="0">
              <a:solidFill>
                <a:schemeClr val="tx1"/>
              </a:solidFill>
              <a:ea typeface="+mj-ea"/>
              <a:cs typeface="+mj-cs"/>
            </a:endParaRPr>
          </a:p>
        </p:txBody>
      </p:sp>
      <p:sp>
        <p:nvSpPr>
          <p:cNvPr id="22" name="TextBox 21">
            <a:extLst>
              <a:ext uri="{FF2B5EF4-FFF2-40B4-BE49-F238E27FC236}">
                <a16:creationId xmlns:a16="http://schemas.microsoft.com/office/drawing/2014/main" id="{1E09A844-9860-433F-BF25-48F5AA42F06C}"/>
              </a:ext>
            </a:extLst>
          </p:cNvPr>
          <p:cNvSpPr txBox="1"/>
          <p:nvPr/>
        </p:nvSpPr>
        <p:spPr>
          <a:xfrm>
            <a:off x="10499172" y="245319"/>
            <a:ext cx="1182029" cy="369332"/>
          </a:xfrm>
          <a:prstGeom prst="rect">
            <a:avLst/>
          </a:prstGeom>
          <a:noFill/>
        </p:spPr>
        <p:txBody>
          <a:bodyPr wrap="square" rtlCol="0">
            <a:spAutoFit/>
          </a:bodyPr>
          <a:lstStyle/>
          <a:p>
            <a:pPr algn="ctr"/>
            <a:r>
              <a:rPr lang="en-US" b="1" dirty="0"/>
              <a:t>INDIA</a:t>
            </a:r>
            <a:endParaRPr lang="en-GB" b="1" dirty="0"/>
          </a:p>
        </p:txBody>
      </p:sp>
      <p:pic>
        <p:nvPicPr>
          <p:cNvPr id="2050" name="Picture 2" descr="Flag of India - Wikipedia">
            <a:extLst>
              <a:ext uri="{FF2B5EF4-FFF2-40B4-BE49-F238E27FC236}">
                <a16:creationId xmlns:a16="http://schemas.microsoft.com/office/drawing/2014/main" id="{EE2D74EC-E13E-42C5-B987-A7AF93338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1015" y="244572"/>
            <a:ext cx="54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4D61D1-DF52-40D7-BC15-BC3682104FDB}"/>
              </a:ext>
            </a:extLst>
          </p:cNvPr>
          <p:cNvPicPr>
            <a:picLocks noChangeAspect="1"/>
          </p:cNvPicPr>
          <p:nvPr/>
        </p:nvPicPr>
        <p:blipFill>
          <a:blip r:embed="rId4"/>
          <a:stretch>
            <a:fillRect/>
          </a:stretch>
        </p:blipFill>
        <p:spPr>
          <a:xfrm>
            <a:off x="6036775" y="2195274"/>
            <a:ext cx="5984240" cy="3818515"/>
          </a:xfrm>
          <a:prstGeom prst="rect">
            <a:avLst/>
          </a:prstGeom>
        </p:spPr>
      </p:pic>
    </p:spTree>
    <p:extLst>
      <p:ext uri="{BB962C8B-B14F-4D97-AF65-F5344CB8AC3E}">
        <p14:creationId xmlns:p14="http://schemas.microsoft.com/office/powerpoint/2010/main" val="606330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1F06-4868-4596-932A-4C8F808DCDFB}"/>
              </a:ext>
            </a:extLst>
          </p:cNvPr>
          <p:cNvSpPr>
            <a:spLocks noGrp="1"/>
          </p:cNvSpPr>
          <p:nvPr>
            <p:ph type="title"/>
          </p:nvPr>
        </p:nvSpPr>
        <p:spPr>
          <a:xfrm>
            <a:off x="691374" y="122664"/>
            <a:ext cx="11500626" cy="695577"/>
          </a:xfrm>
          <a:solidFill>
            <a:schemeClr val="bg1"/>
          </a:solidFill>
        </p:spPr>
        <p:txBody>
          <a:bodyPr vert="horz" lIns="91440" tIns="45720" rIns="91440" bIns="45720" rtlCol="0" anchor="ctr">
            <a:noAutofit/>
          </a:bodyPr>
          <a:lstStyle/>
          <a:p>
            <a:r>
              <a:rPr lang="en-US" sz="3600" b="1" dirty="0">
                <a:latin typeface="+mn-lt"/>
              </a:rPr>
              <a:t>Project : Limitless</a:t>
            </a:r>
            <a:endParaRPr lang="en-GB" sz="2400" b="1" dirty="0">
              <a:latin typeface="+mn-lt"/>
            </a:endParaRPr>
          </a:p>
        </p:txBody>
      </p:sp>
      <p:sp>
        <p:nvSpPr>
          <p:cNvPr id="11" name="Title 1">
            <a:extLst>
              <a:ext uri="{FF2B5EF4-FFF2-40B4-BE49-F238E27FC236}">
                <a16:creationId xmlns:a16="http://schemas.microsoft.com/office/drawing/2014/main" id="{CA8909F7-919E-4789-B3E8-7FF444A6ECA7}"/>
              </a:ext>
            </a:extLst>
          </p:cNvPr>
          <p:cNvSpPr txBox="1">
            <a:spLocks/>
          </p:cNvSpPr>
          <p:nvPr/>
        </p:nvSpPr>
        <p:spPr>
          <a:xfrm>
            <a:off x="78864" y="135934"/>
            <a:ext cx="460919" cy="69557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5</a:t>
            </a:r>
            <a:endParaRPr lang="en-GB" sz="3600" b="1" dirty="0">
              <a:latin typeface="+mn-lt"/>
            </a:endParaRPr>
          </a:p>
        </p:txBody>
      </p:sp>
      <p:sp>
        <p:nvSpPr>
          <p:cNvPr id="13" name="Rectangle: Rounded Corners 12">
            <a:extLst>
              <a:ext uri="{FF2B5EF4-FFF2-40B4-BE49-F238E27FC236}">
                <a16:creationId xmlns:a16="http://schemas.microsoft.com/office/drawing/2014/main" id="{54F15E34-33CA-4BBE-955D-4C5CB60C36F6}"/>
              </a:ext>
            </a:extLst>
          </p:cNvPr>
          <p:cNvSpPr/>
          <p:nvPr/>
        </p:nvSpPr>
        <p:spPr>
          <a:xfrm>
            <a:off x="6584548" y="950322"/>
            <a:ext cx="5436467" cy="603568"/>
          </a:xfrm>
          <a:prstGeom prst="round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CHALLENGE AREA</a:t>
            </a:r>
          </a:p>
          <a:p>
            <a:pPr algn="ctr">
              <a:lnSpc>
                <a:spcPct val="90000"/>
              </a:lnSpc>
              <a:spcBef>
                <a:spcPct val="0"/>
              </a:spcBef>
            </a:pPr>
            <a:r>
              <a:rPr lang="en-US" b="1" dirty="0">
                <a:solidFill>
                  <a:schemeClr val="tx1"/>
                </a:solidFill>
                <a:ea typeface="+mj-ea"/>
                <a:cs typeface="+mj-cs"/>
              </a:rPr>
              <a:t>Financial Tools for Longevity</a:t>
            </a: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16" name="Rectangle: Rounded Corners 15">
            <a:extLst>
              <a:ext uri="{FF2B5EF4-FFF2-40B4-BE49-F238E27FC236}">
                <a16:creationId xmlns:a16="http://schemas.microsoft.com/office/drawing/2014/main" id="{069EF398-A3EF-4366-96D1-EE3911ABBDA6}"/>
              </a:ext>
            </a:extLst>
          </p:cNvPr>
          <p:cNvSpPr/>
          <p:nvPr/>
        </p:nvSpPr>
        <p:spPr>
          <a:xfrm>
            <a:off x="78864" y="986499"/>
            <a:ext cx="2530522" cy="567391"/>
          </a:xfrm>
          <a:prstGeom prst="round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Name</a:t>
            </a:r>
          </a:p>
          <a:p>
            <a:pPr algn="ctr">
              <a:lnSpc>
                <a:spcPct val="90000"/>
              </a:lnSpc>
              <a:spcBef>
                <a:spcPct val="0"/>
              </a:spcBef>
            </a:pPr>
            <a:r>
              <a:rPr lang="en-US" b="1" dirty="0" err="1">
                <a:solidFill>
                  <a:schemeClr val="tx1"/>
                </a:solidFill>
                <a:ea typeface="+mj-ea"/>
                <a:cs typeface="+mj-cs"/>
              </a:rPr>
              <a:t>Pizza_hungry</a:t>
            </a: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21" name="Rectangle: Rounded Corners 20">
            <a:extLst>
              <a:ext uri="{FF2B5EF4-FFF2-40B4-BE49-F238E27FC236}">
                <a16:creationId xmlns:a16="http://schemas.microsoft.com/office/drawing/2014/main" id="{01AFB740-F1E4-489C-9832-97DE67C93947}"/>
              </a:ext>
            </a:extLst>
          </p:cNvPr>
          <p:cNvSpPr/>
          <p:nvPr/>
        </p:nvSpPr>
        <p:spPr>
          <a:xfrm>
            <a:off x="3016157" y="986499"/>
            <a:ext cx="2530522" cy="567391"/>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Age Group</a:t>
            </a:r>
          </a:p>
          <a:p>
            <a:pPr algn="ctr">
              <a:lnSpc>
                <a:spcPct val="90000"/>
              </a:lnSpc>
              <a:spcBef>
                <a:spcPct val="0"/>
              </a:spcBef>
            </a:pPr>
            <a:r>
              <a:rPr lang="en-US" b="1" dirty="0">
                <a:solidFill>
                  <a:schemeClr val="tx1"/>
                </a:solidFill>
                <a:ea typeface="+mj-ea"/>
                <a:cs typeface="+mj-cs"/>
              </a:rPr>
              <a:t>20-22</a:t>
            </a:r>
          </a:p>
          <a:p>
            <a:pPr algn="ctr">
              <a:lnSpc>
                <a:spcPct val="90000"/>
              </a:lnSpc>
              <a:spcBef>
                <a:spcPct val="0"/>
              </a:spcBef>
            </a:pPr>
            <a:endParaRPr lang="en-GB" b="1" dirty="0">
              <a:solidFill>
                <a:schemeClr val="tx1"/>
              </a:solidFill>
              <a:ea typeface="+mj-ea"/>
              <a:cs typeface="+mj-cs"/>
            </a:endParaRPr>
          </a:p>
        </p:txBody>
      </p:sp>
      <p:sp>
        <p:nvSpPr>
          <p:cNvPr id="22" name="TextBox 21">
            <a:extLst>
              <a:ext uri="{FF2B5EF4-FFF2-40B4-BE49-F238E27FC236}">
                <a16:creationId xmlns:a16="http://schemas.microsoft.com/office/drawing/2014/main" id="{1E09A844-9860-433F-BF25-48F5AA42F06C}"/>
              </a:ext>
            </a:extLst>
          </p:cNvPr>
          <p:cNvSpPr txBox="1"/>
          <p:nvPr/>
        </p:nvSpPr>
        <p:spPr>
          <a:xfrm>
            <a:off x="10499172" y="245319"/>
            <a:ext cx="1182029" cy="369332"/>
          </a:xfrm>
          <a:prstGeom prst="rect">
            <a:avLst/>
          </a:prstGeom>
          <a:noFill/>
        </p:spPr>
        <p:txBody>
          <a:bodyPr wrap="square" rtlCol="0">
            <a:spAutoFit/>
          </a:bodyPr>
          <a:lstStyle/>
          <a:p>
            <a:pPr algn="ctr"/>
            <a:r>
              <a:rPr lang="en-US" b="1" dirty="0"/>
              <a:t>INDIA</a:t>
            </a:r>
            <a:endParaRPr lang="en-GB" b="1" dirty="0"/>
          </a:p>
        </p:txBody>
      </p:sp>
      <p:pic>
        <p:nvPicPr>
          <p:cNvPr id="2050" name="Picture 2" descr="Flag of India - Wikipedia">
            <a:extLst>
              <a:ext uri="{FF2B5EF4-FFF2-40B4-BE49-F238E27FC236}">
                <a16:creationId xmlns:a16="http://schemas.microsoft.com/office/drawing/2014/main" id="{EE2D74EC-E13E-42C5-B987-A7AF93338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1015" y="244572"/>
            <a:ext cx="54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1D5B029-3986-45AE-ACE3-00AFBC1750CC}"/>
              </a:ext>
            </a:extLst>
          </p:cNvPr>
          <p:cNvSpPr/>
          <p:nvPr/>
        </p:nvSpPr>
        <p:spPr>
          <a:xfrm>
            <a:off x="78863" y="1733944"/>
            <a:ext cx="5474444" cy="5001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US" sz="1600" dirty="0">
                <a:solidFill>
                  <a:schemeClr val="tx1"/>
                </a:solidFill>
              </a:rPr>
              <a:t>While there are many resources available on the internet, there is a lack of those that provide a self-help service for the elderly to manage their finances and seek help for them. </a:t>
            </a:r>
          </a:p>
          <a:p>
            <a:pPr>
              <a:lnSpc>
                <a:spcPct val="107000"/>
              </a:lnSpc>
              <a:spcAft>
                <a:spcPts val="800"/>
              </a:spcAft>
            </a:pPr>
            <a:r>
              <a:rPr lang="en-US" sz="1600" dirty="0">
                <a:solidFill>
                  <a:schemeClr val="tx1"/>
                </a:solidFill>
              </a:rPr>
              <a:t>The solution the team developed provides a </a:t>
            </a:r>
            <a:r>
              <a:rPr lang="en-US" sz="1600" b="1" dirty="0">
                <a:solidFill>
                  <a:schemeClr val="tx1"/>
                </a:solidFill>
              </a:rPr>
              <a:t>comprehensive self-help website with tools </a:t>
            </a:r>
            <a:r>
              <a:rPr lang="en-US" sz="1600" dirty="0">
                <a:solidFill>
                  <a:schemeClr val="tx1"/>
                </a:solidFill>
              </a:rPr>
              <a:t>like the </a:t>
            </a:r>
            <a:r>
              <a:rPr lang="en-US" sz="1600" b="1" dirty="0">
                <a:solidFill>
                  <a:schemeClr val="tx1"/>
                </a:solidFill>
              </a:rPr>
              <a:t>document reader </a:t>
            </a:r>
            <a:r>
              <a:rPr lang="en-US" sz="1600" dirty="0">
                <a:solidFill>
                  <a:schemeClr val="tx1"/>
                </a:solidFill>
              </a:rPr>
              <a:t>that allow you to upload a document and print it more legibly, word for word. This improves accessibility and ensures data protection and security. </a:t>
            </a:r>
          </a:p>
          <a:p>
            <a:pPr>
              <a:lnSpc>
                <a:spcPct val="107000"/>
              </a:lnSpc>
              <a:spcAft>
                <a:spcPts val="800"/>
              </a:spcAft>
            </a:pPr>
            <a:r>
              <a:rPr lang="en-US" sz="1600" dirty="0">
                <a:solidFill>
                  <a:schemeClr val="tx1"/>
                </a:solidFill>
              </a:rPr>
              <a:t>The solution also offers the user the chance to :</a:t>
            </a:r>
          </a:p>
          <a:p>
            <a:pPr marL="285750" indent="-285750">
              <a:lnSpc>
                <a:spcPct val="107000"/>
              </a:lnSpc>
              <a:spcAft>
                <a:spcPts val="800"/>
              </a:spcAft>
              <a:buFont typeface="Arial" panose="020B0604020202020204" pitchFamily="34" charset="0"/>
              <a:buChar char="•"/>
            </a:pPr>
            <a:r>
              <a:rPr lang="en-US" sz="1600" b="1" dirty="0">
                <a:solidFill>
                  <a:schemeClr val="tx1"/>
                </a:solidFill>
              </a:rPr>
              <a:t>chat with volunteers </a:t>
            </a:r>
            <a:r>
              <a:rPr lang="en-US" sz="1600" dirty="0">
                <a:solidFill>
                  <a:schemeClr val="tx1"/>
                </a:solidFill>
              </a:rPr>
              <a:t>trained in relevant topics for valuable insight and advice, or to just have a friendly conversation and even form groups. </a:t>
            </a:r>
          </a:p>
          <a:p>
            <a:pPr marL="285750" indent="-285750">
              <a:lnSpc>
                <a:spcPct val="107000"/>
              </a:lnSpc>
              <a:spcAft>
                <a:spcPts val="800"/>
              </a:spcAft>
              <a:buFont typeface="Arial" panose="020B0604020202020204" pitchFamily="34" charset="0"/>
              <a:buChar char="•"/>
            </a:pPr>
            <a:r>
              <a:rPr lang="en-US" sz="1600" b="1" dirty="0">
                <a:solidFill>
                  <a:schemeClr val="tx1"/>
                </a:solidFill>
              </a:rPr>
              <a:t>use a paid service to speak to professional financial advisers </a:t>
            </a:r>
            <a:r>
              <a:rPr lang="en-US" sz="1600" dirty="0">
                <a:solidFill>
                  <a:schemeClr val="tx1"/>
                </a:solidFill>
              </a:rPr>
              <a:t>remotely if more in-depth advice is required.</a:t>
            </a:r>
            <a:endParaRPr lang="en-GB" sz="1600" dirty="0">
              <a:solidFill>
                <a:schemeClr val="tx1"/>
              </a:solidFill>
            </a:endParaRPr>
          </a:p>
        </p:txBody>
      </p:sp>
      <p:pic>
        <p:nvPicPr>
          <p:cNvPr id="9" name="Picture 8">
            <a:extLst>
              <a:ext uri="{FF2B5EF4-FFF2-40B4-BE49-F238E27FC236}">
                <a16:creationId xmlns:a16="http://schemas.microsoft.com/office/drawing/2014/main" id="{20C9233B-3B46-44E9-941D-4A98A29ED5C4}"/>
              </a:ext>
            </a:extLst>
          </p:cNvPr>
          <p:cNvPicPr>
            <a:picLocks noChangeAspect="1"/>
          </p:cNvPicPr>
          <p:nvPr/>
        </p:nvPicPr>
        <p:blipFill>
          <a:blip r:embed="rId4"/>
          <a:stretch>
            <a:fillRect/>
          </a:stretch>
        </p:blipFill>
        <p:spPr>
          <a:xfrm>
            <a:off x="7213610" y="4096703"/>
            <a:ext cx="4978390" cy="2711100"/>
          </a:xfrm>
          <a:prstGeom prst="rect">
            <a:avLst/>
          </a:prstGeom>
        </p:spPr>
      </p:pic>
      <p:pic>
        <p:nvPicPr>
          <p:cNvPr id="7" name="Picture 6">
            <a:extLst>
              <a:ext uri="{FF2B5EF4-FFF2-40B4-BE49-F238E27FC236}">
                <a16:creationId xmlns:a16="http://schemas.microsoft.com/office/drawing/2014/main" id="{D3C85118-3DAD-4673-9454-539AB7439522}"/>
              </a:ext>
            </a:extLst>
          </p:cNvPr>
          <p:cNvPicPr>
            <a:picLocks noChangeAspect="1"/>
          </p:cNvPicPr>
          <p:nvPr/>
        </p:nvPicPr>
        <p:blipFill>
          <a:blip r:embed="rId5"/>
          <a:stretch>
            <a:fillRect/>
          </a:stretch>
        </p:blipFill>
        <p:spPr>
          <a:xfrm>
            <a:off x="5695537" y="1742023"/>
            <a:ext cx="4007268" cy="2492616"/>
          </a:xfrm>
          <a:prstGeom prst="rect">
            <a:avLst/>
          </a:prstGeom>
        </p:spPr>
      </p:pic>
    </p:spTree>
    <p:extLst>
      <p:ext uri="{BB962C8B-B14F-4D97-AF65-F5344CB8AC3E}">
        <p14:creationId xmlns:p14="http://schemas.microsoft.com/office/powerpoint/2010/main" val="3618642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1F06-4868-4596-932A-4C8F808DCDFB}"/>
              </a:ext>
            </a:extLst>
          </p:cNvPr>
          <p:cNvSpPr>
            <a:spLocks noGrp="1"/>
          </p:cNvSpPr>
          <p:nvPr>
            <p:ph type="title"/>
          </p:nvPr>
        </p:nvSpPr>
        <p:spPr>
          <a:xfrm>
            <a:off x="691374" y="122664"/>
            <a:ext cx="11500626" cy="695577"/>
          </a:xfrm>
          <a:solidFill>
            <a:schemeClr val="bg1"/>
          </a:solidFill>
        </p:spPr>
        <p:txBody>
          <a:bodyPr vert="horz" lIns="91440" tIns="45720" rIns="91440" bIns="45720" rtlCol="0" anchor="ctr">
            <a:noAutofit/>
          </a:bodyPr>
          <a:lstStyle/>
          <a:p>
            <a:r>
              <a:rPr lang="en-US" sz="3600" b="1" dirty="0">
                <a:latin typeface="+mn-lt"/>
              </a:rPr>
              <a:t>Project : Retirement - Fintech</a:t>
            </a:r>
            <a:endParaRPr lang="en-GB" sz="2400" b="1" dirty="0">
              <a:latin typeface="+mn-lt"/>
            </a:endParaRPr>
          </a:p>
        </p:txBody>
      </p:sp>
      <p:sp>
        <p:nvSpPr>
          <p:cNvPr id="11" name="Title 1">
            <a:extLst>
              <a:ext uri="{FF2B5EF4-FFF2-40B4-BE49-F238E27FC236}">
                <a16:creationId xmlns:a16="http://schemas.microsoft.com/office/drawing/2014/main" id="{CA8909F7-919E-4789-B3E8-7FF444A6ECA7}"/>
              </a:ext>
            </a:extLst>
          </p:cNvPr>
          <p:cNvSpPr txBox="1">
            <a:spLocks/>
          </p:cNvSpPr>
          <p:nvPr/>
        </p:nvSpPr>
        <p:spPr>
          <a:xfrm>
            <a:off x="78864" y="135934"/>
            <a:ext cx="460919" cy="69557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6</a:t>
            </a:r>
            <a:endParaRPr lang="en-GB" sz="3600" b="1" dirty="0">
              <a:latin typeface="+mn-lt"/>
            </a:endParaRPr>
          </a:p>
        </p:txBody>
      </p:sp>
      <p:sp>
        <p:nvSpPr>
          <p:cNvPr id="13" name="Rectangle: Rounded Corners 12">
            <a:extLst>
              <a:ext uri="{FF2B5EF4-FFF2-40B4-BE49-F238E27FC236}">
                <a16:creationId xmlns:a16="http://schemas.microsoft.com/office/drawing/2014/main" id="{54F15E34-33CA-4BBE-955D-4C5CB60C36F6}"/>
              </a:ext>
            </a:extLst>
          </p:cNvPr>
          <p:cNvSpPr/>
          <p:nvPr/>
        </p:nvSpPr>
        <p:spPr>
          <a:xfrm>
            <a:off x="6584548" y="950322"/>
            <a:ext cx="5436467" cy="603568"/>
          </a:xfrm>
          <a:prstGeom prst="round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CHALLENGE AREA</a:t>
            </a:r>
          </a:p>
          <a:p>
            <a:pPr algn="ctr">
              <a:lnSpc>
                <a:spcPct val="90000"/>
              </a:lnSpc>
              <a:spcBef>
                <a:spcPct val="0"/>
              </a:spcBef>
            </a:pPr>
            <a:r>
              <a:rPr lang="en-US" b="1" dirty="0">
                <a:solidFill>
                  <a:schemeClr val="tx1"/>
                </a:solidFill>
                <a:ea typeface="+mj-ea"/>
                <a:cs typeface="+mj-cs"/>
              </a:rPr>
              <a:t>Financial Tools for Longevity</a:t>
            </a: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16" name="Rectangle: Rounded Corners 15">
            <a:extLst>
              <a:ext uri="{FF2B5EF4-FFF2-40B4-BE49-F238E27FC236}">
                <a16:creationId xmlns:a16="http://schemas.microsoft.com/office/drawing/2014/main" id="{069EF398-A3EF-4366-96D1-EE3911ABBDA6}"/>
              </a:ext>
            </a:extLst>
          </p:cNvPr>
          <p:cNvSpPr/>
          <p:nvPr/>
        </p:nvSpPr>
        <p:spPr>
          <a:xfrm>
            <a:off x="78864" y="986499"/>
            <a:ext cx="2530522" cy="567391"/>
          </a:xfrm>
          <a:prstGeom prst="round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Name</a:t>
            </a:r>
          </a:p>
          <a:p>
            <a:pPr algn="ctr">
              <a:lnSpc>
                <a:spcPct val="90000"/>
              </a:lnSpc>
              <a:spcBef>
                <a:spcPct val="0"/>
              </a:spcBef>
            </a:pPr>
            <a:r>
              <a:rPr lang="en-US" b="1" dirty="0">
                <a:solidFill>
                  <a:schemeClr val="tx1"/>
                </a:solidFill>
                <a:ea typeface="+mj-ea"/>
                <a:cs typeface="+mj-cs"/>
              </a:rPr>
              <a:t>Pied Piper</a:t>
            </a:r>
          </a:p>
          <a:p>
            <a:pPr algn="ctr">
              <a:lnSpc>
                <a:spcPct val="90000"/>
              </a:lnSpc>
              <a:spcBef>
                <a:spcPct val="0"/>
              </a:spcBef>
            </a:pPr>
            <a:endParaRPr lang="en-GB" b="1" dirty="0">
              <a:solidFill>
                <a:schemeClr val="tx1"/>
              </a:solidFill>
              <a:ea typeface="+mj-ea"/>
              <a:cs typeface="+mj-cs"/>
            </a:endParaRPr>
          </a:p>
        </p:txBody>
      </p:sp>
      <p:sp>
        <p:nvSpPr>
          <p:cNvPr id="21" name="Rectangle: Rounded Corners 20">
            <a:extLst>
              <a:ext uri="{FF2B5EF4-FFF2-40B4-BE49-F238E27FC236}">
                <a16:creationId xmlns:a16="http://schemas.microsoft.com/office/drawing/2014/main" id="{01AFB740-F1E4-489C-9832-97DE67C93947}"/>
              </a:ext>
            </a:extLst>
          </p:cNvPr>
          <p:cNvSpPr/>
          <p:nvPr/>
        </p:nvSpPr>
        <p:spPr>
          <a:xfrm>
            <a:off x="3016157" y="986499"/>
            <a:ext cx="2530522" cy="567391"/>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Age Group</a:t>
            </a:r>
          </a:p>
          <a:p>
            <a:pPr algn="ctr">
              <a:lnSpc>
                <a:spcPct val="90000"/>
              </a:lnSpc>
              <a:spcBef>
                <a:spcPct val="0"/>
              </a:spcBef>
            </a:pPr>
            <a:r>
              <a:rPr lang="en-US" b="1" dirty="0">
                <a:solidFill>
                  <a:schemeClr val="tx1"/>
                </a:solidFill>
                <a:ea typeface="+mj-ea"/>
                <a:cs typeface="+mj-cs"/>
              </a:rPr>
              <a:t>22</a:t>
            </a:r>
          </a:p>
          <a:p>
            <a:pPr algn="ctr">
              <a:lnSpc>
                <a:spcPct val="90000"/>
              </a:lnSpc>
              <a:spcBef>
                <a:spcPct val="0"/>
              </a:spcBef>
            </a:pPr>
            <a:endParaRPr lang="en-GB" b="1" dirty="0">
              <a:solidFill>
                <a:schemeClr val="tx1"/>
              </a:solidFill>
              <a:ea typeface="+mj-ea"/>
              <a:cs typeface="+mj-cs"/>
            </a:endParaRPr>
          </a:p>
        </p:txBody>
      </p:sp>
      <p:sp>
        <p:nvSpPr>
          <p:cNvPr id="22" name="TextBox 21">
            <a:extLst>
              <a:ext uri="{FF2B5EF4-FFF2-40B4-BE49-F238E27FC236}">
                <a16:creationId xmlns:a16="http://schemas.microsoft.com/office/drawing/2014/main" id="{1E09A844-9860-433F-BF25-48F5AA42F06C}"/>
              </a:ext>
            </a:extLst>
          </p:cNvPr>
          <p:cNvSpPr txBox="1"/>
          <p:nvPr/>
        </p:nvSpPr>
        <p:spPr>
          <a:xfrm>
            <a:off x="10499172" y="245319"/>
            <a:ext cx="1182029" cy="369332"/>
          </a:xfrm>
          <a:prstGeom prst="rect">
            <a:avLst/>
          </a:prstGeom>
          <a:noFill/>
        </p:spPr>
        <p:txBody>
          <a:bodyPr wrap="square" rtlCol="0">
            <a:spAutoFit/>
          </a:bodyPr>
          <a:lstStyle/>
          <a:p>
            <a:pPr algn="ctr"/>
            <a:r>
              <a:rPr lang="en-US" b="1" dirty="0"/>
              <a:t>INDIA</a:t>
            </a:r>
            <a:endParaRPr lang="en-GB" b="1" dirty="0"/>
          </a:p>
        </p:txBody>
      </p:sp>
      <p:pic>
        <p:nvPicPr>
          <p:cNvPr id="2050" name="Picture 2" descr="Flag of India - Wikipedia">
            <a:extLst>
              <a:ext uri="{FF2B5EF4-FFF2-40B4-BE49-F238E27FC236}">
                <a16:creationId xmlns:a16="http://schemas.microsoft.com/office/drawing/2014/main" id="{EE2D74EC-E13E-42C5-B987-A7AF93338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1015" y="244572"/>
            <a:ext cx="54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1D5B029-3986-45AE-ACE3-00AFBC1750CC}"/>
              </a:ext>
            </a:extLst>
          </p:cNvPr>
          <p:cNvSpPr/>
          <p:nvPr/>
        </p:nvSpPr>
        <p:spPr>
          <a:xfrm>
            <a:off x="78863" y="1733944"/>
            <a:ext cx="5474444" cy="5001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US" sz="1600" dirty="0">
                <a:solidFill>
                  <a:schemeClr val="tx1"/>
                </a:solidFill>
              </a:rPr>
              <a:t>The solution proposed by the team is to use technology (web, data analytics, etc.) and to create an </a:t>
            </a:r>
            <a:r>
              <a:rPr lang="en-US" sz="1600" b="1" dirty="0">
                <a:solidFill>
                  <a:schemeClr val="tx1"/>
                </a:solidFill>
              </a:rPr>
              <a:t>application</a:t>
            </a:r>
            <a:r>
              <a:rPr lang="en-US" sz="1600" dirty="0">
                <a:solidFill>
                  <a:schemeClr val="tx1"/>
                </a:solidFill>
              </a:rPr>
              <a:t> that takes into consideration user’s current financial status such as assets, liabilities, investments, etc., and global factors (inflation, location specific lifestyle, stock markets, etc.) to model user’s future retirements needs and what, when, and how current savings can lead to future retirement corpus. Data points are collected through API’s and modelled to create an output and displayed in chart for easy understanding. </a:t>
            </a:r>
            <a:endParaRPr lang="en-GB" sz="1600" dirty="0">
              <a:solidFill>
                <a:schemeClr val="tx1"/>
              </a:solidFill>
            </a:endParaRPr>
          </a:p>
          <a:p>
            <a:pPr>
              <a:lnSpc>
                <a:spcPct val="107000"/>
              </a:lnSpc>
              <a:spcAft>
                <a:spcPts val="800"/>
              </a:spcAft>
            </a:pPr>
            <a:r>
              <a:rPr lang="en-US" sz="1600" dirty="0">
                <a:solidFill>
                  <a:schemeClr val="tx1"/>
                </a:solidFill>
              </a:rPr>
              <a:t> </a:t>
            </a:r>
            <a:endParaRPr lang="en-GB" sz="1600" dirty="0">
              <a:solidFill>
                <a:schemeClr val="tx1"/>
              </a:solidFill>
            </a:endParaRPr>
          </a:p>
        </p:txBody>
      </p:sp>
      <p:pic>
        <p:nvPicPr>
          <p:cNvPr id="19" name="Picture 18">
            <a:extLst>
              <a:ext uri="{FF2B5EF4-FFF2-40B4-BE49-F238E27FC236}">
                <a16:creationId xmlns:a16="http://schemas.microsoft.com/office/drawing/2014/main" id="{1A871690-EEA6-48A8-97CD-C087F42F9BC0}"/>
              </a:ext>
            </a:extLst>
          </p:cNvPr>
          <p:cNvPicPr>
            <a:picLocks noChangeAspect="1" noChangeArrowheads="1"/>
          </p:cNvPicPr>
          <p:nvPr/>
        </p:nvPicPr>
        <p:blipFill rotWithShape="1">
          <a:blip r:embed="rId4" cstate="print"/>
          <a:srcRect t="12589"/>
          <a:stretch/>
        </p:blipFill>
        <p:spPr bwMode="auto">
          <a:xfrm>
            <a:off x="5707743" y="1733944"/>
            <a:ext cx="4515394" cy="2264645"/>
          </a:xfrm>
          <a:prstGeom prst="rect">
            <a:avLst/>
          </a:prstGeom>
          <a:noFill/>
          <a:ln w="9525">
            <a:noFill/>
            <a:miter lim="800000"/>
            <a:headEnd/>
            <a:tailEnd/>
          </a:ln>
          <a:effectLst/>
        </p:spPr>
      </p:pic>
      <p:pic>
        <p:nvPicPr>
          <p:cNvPr id="18" name="Picture 17">
            <a:extLst>
              <a:ext uri="{FF2B5EF4-FFF2-40B4-BE49-F238E27FC236}">
                <a16:creationId xmlns:a16="http://schemas.microsoft.com/office/drawing/2014/main" id="{D7967355-F2EB-4BA1-91CE-B30F0673B71F}"/>
              </a:ext>
            </a:extLst>
          </p:cNvPr>
          <p:cNvPicPr>
            <a:picLocks noChangeAspect="1" noChangeArrowheads="1"/>
          </p:cNvPicPr>
          <p:nvPr/>
        </p:nvPicPr>
        <p:blipFill rotWithShape="1">
          <a:blip r:embed="rId5" cstate="print"/>
          <a:srcRect t="17021"/>
          <a:stretch/>
        </p:blipFill>
        <p:spPr bwMode="auto">
          <a:xfrm>
            <a:off x="7310204" y="4178643"/>
            <a:ext cx="4710811" cy="2590801"/>
          </a:xfrm>
          <a:prstGeom prst="rect">
            <a:avLst/>
          </a:prstGeom>
          <a:noFill/>
          <a:ln w="9525">
            <a:noFill/>
            <a:miter lim="800000"/>
            <a:headEnd/>
            <a:tailEnd/>
          </a:ln>
          <a:effectLst/>
        </p:spPr>
      </p:pic>
    </p:spTree>
    <p:extLst>
      <p:ext uri="{BB962C8B-B14F-4D97-AF65-F5344CB8AC3E}">
        <p14:creationId xmlns:p14="http://schemas.microsoft.com/office/powerpoint/2010/main" val="34133191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SIS Forum 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3313</TotalTime>
  <Words>1623</Words>
  <Application>Microsoft Office PowerPoint</Application>
  <PresentationFormat>Widescreen</PresentationFormat>
  <Paragraphs>167</Paragraphs>
  <Slides>14</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Barlow</vt:lpstr>
      <vt:lpstr>Calibri</vt:lpstr>
      <vt:lpstr>Calibri Light</vt:lpstr>
      <vt:lpstr>Office Theme</vt:lpstr>
      <vt:lpstr>WSIS Forum 2020</vt:lpstr>
      <vt:lpstr>Finalists Pitching Session 2  4 May, 09:00 AM EDT // 15:00 CEST</vt:lpstr>
      <vt:lpstr>PowerPoint Presentation</vt:lpstr>
      <vt:lpstr>PowerPoint Presentation</vt:lpstr>
      <vt:lpstr>Project : CareBuddy - an App for Caregivers</vt:lpstr>
      <vt:lpstr>Project : Alzheimer Disease (Dementia) Detector using  Deep Learning model</vt:lpstr>
      <vt:lpstr>Project : AmWell</vt:lpstr>
      <vt:lpstr>Project : Sync Up</vt:lpstr>
      <vt:lpstr>Project : Limitless</vt:lpstr>
      <vt:lpstr>Project : Retirement - Fintech</vt:lpstr>
      <vt:lpstr>Project : Ageing Better with ICTs</vt:lpstr>
      <vt:lpstr>Project : An Autonomous Diet Recommendation/ Shopping Bot</vt:lpstr>
      <vt:lpstr>Project : Smart Walking Stick</vt:lpstr>
      <vt:lpstr>Project : Saksham</vt:lpstr>
      <vt:lpstr>Project : BEVOL Club For Elderly Care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Sidabutar, Ruth</dc:creator>
  <cp:lastModifiedBy>Debs, Tala</cp:lastModifiedBy>
  <cp:revision>72</cp:revision>
  <dcterms:created xsi:type="dcterms:W3CDTF">2021-02-08T13:53:48Z</dcterms:created>
  <dcterms:modified xsi:type="dcterms:W3CDTF">2021-05-03T08:58:04Z</dcterms:modified>
</cp:coreProperties>
</file>